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Roboto-bold.fntdata"/><Relationship Id="rId23" Type="http://schemas.openxmlformats.org/officeDocument/2006/relationships/slide" Target="slides/slide18.xml"/><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Roboto-boldItalic.fntdata"/><Relationship Id="rId25" Type="http://schemas.openxmlformats.org/officeDocument/2006/relationships/slide" Target="slides/slide20.xml"/><Relationship Id="rId47" Type="http://schemas.openxmlformats.org/officeDocument/2006/relationships/font" Target="fonts/Robo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ab3f35f21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ab3f35f21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ab3f35f21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ab3f35f21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3ab3f35f21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3ab3f35f21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ab3f35f21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ab3f35f21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ab3f35f21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ab3f35f21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ab3f35f21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ab3f35f21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ad68589b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ad68589b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ad68589b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3ad68589b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3ad68589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3ad68589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ad68589b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ad68589b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a5120941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3a5120941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3ad68589b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3ad68589b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ab3f35f21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3ab3f35f21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ab3f35f21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ab3f35f21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3ab3f35f21_1_130:notes"/>
          <p:cNvSpPr txBox="1"/>
          <p:nvPr>
            <p:ph idx="1" type="body"/>
          </p:nvPr>
        </p:nvSpPr>
        <p:spPr>
          <a:xfrm>
            <a:off x="2286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ab3f35f21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ab3f35f21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ab3f35f21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ab3f35f21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ab3f35f21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ab3f35f21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ab3f35f21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ab3f35f21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ab3f35f21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ab3f35f21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ab3f35f21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3ab3f35f21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ab3f35f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ab3f35f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ab3f35f21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ab3f35f21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ab3f35f21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ab3f35f21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3ab3f35f21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3ab3f35f21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ab3f35f21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3ab3f35f21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ab3f35f21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3ab3f35f21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3ab3f35f21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3ab3f35f21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3ab3f35f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3ab3f35f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3ab3f35f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3ab3f35f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ad68589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ad68589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3ad68589b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3ad68589b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ab3f35f2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ab3f35f2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ab3f35f2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ab3f35f2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ab3f35f2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3ab3f35f2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ab3f35f21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3ab3f35f21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ab3f35f21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ab3f35f21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ab3f35f2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ab3f35f2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H">
  <p:cSld name="TITLE_AND_BODY_2_1_1_1_1_1_1_1_1_1">
    <p:spTree>
      <p:nvGrpSpPr>
        <p:cNvPr id="63" name="Shape 63"/>
        <p:cNvGrpSpPr/>
        <p:nvPr/>
      </p:nvGrpSpPr>
      <p:grpSpPr>
        <a:xfrm>
          <a:off x="0" y="0"/>
          <a:ext cx="0" cy="0"/>
          <a:chOff x="0" y="0"/>
          <a:chExt cx="0" cy="0"/>
        </a:xfrm>
      </p:grpSpPr>
      <p:sp>
        <p:nvSpPr>
          <p:cNvPr id="64" name="Google Shape;64;p13"/>
          <p:cNvSpPr/>
          <p:nvPr>
            <p:ph idx="2" type="pic"/>
          </p:nvPr>
        </p:nvSpPr>
        <p:spPr>
          <a:xfrm>
            <a:off x="548640" y="1554480"/>
            <a:ext cx="2807100" cy="2807100"/>
          </a:xfrm>
          <a:prstGeom prst="roundRect">
            <a:avLst>
              <a:gd fmla="val 8343" name="adj"/>
            </a:avLst>
          </a:prstGeom>
          <a:noFill/>
          <a:ln>
            <a:noFill/>
          </a:ln>
        </p:spPr>
      </p:sp>
      <p:sp>
        <p:nvSpPr>
          <p:cNvPr id="65" name="Google Shape;65;p13"/>
          <p:cNvSpPr txBox="1"/>
          <p:nvPr>
            <p:ph type="title"/>
          </p:nvPr>
        </p:nvSpPr>
        <p:spPr>
          <a:xfrm>
            <a:off x="548675" y="603500"/>
            <a:ext cx="7923900" cy="667500"/>
          </a:xfrm>
          <a:prstGeom prst="rect">
            <a:avLst/>
          </a:prstGeom>
        </p:spPr>
        <p:txBody>
          <a:bodyPr anchorCtr="0" anchor="b" bIns="0" lIns="0" spcFirstLastPara="1" rIns="0" wrap="square" tIns="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66" name="Google Shape;66;p13"/>
          <p:cNvSpPr txBox="1"/>
          <p:nvPr>
            <p:ph idx="1" type="body"/>
          </p:nvPr>
        </p:nvSpPr>
        <p:spPr>
          <a:xfrm>
            <a:off x="3895344" y="1408176"/>
            <a:ext cx="4782300" cy="3090600"/>
          </a:xfrm>
          <a:prstGeom prst="rect">
            <a:avLst/>
          </a:prstGeom>
        </p:spPr>
        <p:txBody>
          <a:bodyPr anchorCtr="0" anchor="ctr" bIns="0" lIns="0" spcFirstLastPara="1" rIns="0" wrap="square" tIns="0">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cxnSp>
        <p:nvCxnSpPr>
          <p:cNvPr id="67" name="Google Shape;67;p13"/>
          <p:cNvCxnSpPr/>
          <p:nvPr/>
        </p:nvCxnSpPr>
        <p:spPr>
          <a:xfrm>
            <a:off x="544200" y="451125"/>
            <a:ext cx="1059900" cy="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943800"/>
            <a:ext cx="9144000" cy="4199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9438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arxiv.org/abs/1712.0991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xiv.org/abs/1706.03762" TargetMode="External"/><Relationship Id="rId4" Type="http://schemas.openxmlformats.org/officeDocument/2006/relationships/hyperlink" Target="https://x.com/karpathy/status/1864023344435380613?lang=en-G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rxiv.org/abs/2502.09992" TargetMode="External"/><Relationship Id="rId4" Type="http://schemas.openxmlformats.org/officeDocument/2006/relationships/hyperlink" Target="https://www.inceptionlabs.ai/new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arxiv.org/abs/2106.0968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arxiv.org/abs/1503.02531"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hyperlink" Target="https://arxiv.org/abs/1803.0363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github.com/axolotl-ai-cloud/axolotl" TargetMode="External"/><Relationship Id="rId4" Type="http://schemas.openxmlformats.org/officeDocument/2006/relationships/hyperlink" Target="https://huggingface.co" TargetMode="External"/><Relationship Id="rId9" Type="http://schemas.openxmlformats.org/officeDocument/2006/relationships/hyperlink" Target="https://www.perplexity.ai" TargetMode="External"/><Relationship Id="rId5" Type="http://schemas.openxmlformats.org/officeDocument/2006/relationships/hyperlink" Target="https://chatgpt.com" TargetMode="External"/><Relationship Id="rId6" Type="http://schemas.openxmlformats.org/officeDocument/2006/relationships/hyperlink" Target="https://claude.ai" TargetMode="External"/><Relationship Id="rId7" Type="http://schemas.openxmlformats.org/officeDocument/2006/relationships/hyperlink" Target="https://groq.com" TargetMode="External"/><Relationship Id="rId8" Type="http://schemas.openxmlformats.org/officeDocument/2006/relationships/hyperlink" Target="https://grok.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DOm7LWtbrLM"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s://medium.com/@hassaanidrees7/understanding-the-role-of-positional-encoding-in-transformers-a9f72dc7f02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390525" y="1427600"/>
            <a:ext cx="8222100" cy="1325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LLM 101 and Model Efficiency, Compression and Distillation</a:t>
            </a:r>
            <a:endParaRPr/>
          </a:p>
        </p:txBody>
      </p:sp>
      <p:sp>
        <p:nvSpPr>
          <p:cNvPr id="73" name="Google Shape;73;p14"/>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Antreas Antoniou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471900" y="5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680"/>
              <a:t>LLM 101: Skip Connections and Layer Normalization</a:t>
            </a:r>
            <a:endParaRPr sz="2680"/>
          </a:p>
        </p:txBody>
      </p:sp>
      <p:pic>
        <p:nvPicPr>
          <p:cNvPr id="132" name="Google Shape;132;p23"/>
          <p:cNvPicPr preferRelativeResize="0"/>
          <p:nvPr/>
        </p:nvPicPr>
        <p:blipFill>
          <a:blip r:embed="rId3">
            <a:alphaModFix/>
          </a:blip>
          <a:stretch>
            <a:fillRect/>
          </a:stretch>
        </p:blipFill>
        <p:spPr>
          <a:xfrm>
            <a:off x="1121950" y="1072600"/>
            <a:ext cx="6921999" cy="3584600"/>
          </a:xfrm>
          <a:prstGeom prst="rect">
            <a:avLst/>
          </a:prstGeom>
          <a:noFill/>
          <a:ln>
            <a:noFill/>
          </a:ln>
        </p:spPr>
      </p:pic>
      <p:sp>
        <p:nvSpPr>
          <p:cNvPr id="133" name="Google Shape;133;p23"/>
          <p:cNvSpPr txBox="1"/>
          <p:nvPr/>
        </p:nvSpPr>
        <p:spPr>
          <a:xfrm>
            <a:off x="3082950" y="4657200"/>
            <a:ext cx="281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https://arxiv.org/abs/1712.09913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Self-Attention</a:t>
            </a:r>
            <a:endParaRPr/>
          </a:p>
        </p:txBody>
      </p:sp>
      <p:pic>
        <p:nvPicPr>
          <p:cNvPr id="139" name="Google Shape;139;p24"/>
          <p:cNvPicPr preferRelativeResize="0"/>
          <p:nvPr/>
        </p:nvPicPr>
        <p:blipFill rotWithShape="1">
          <a:blip r:embed="rId3">
            <a:alphaModFix/>
          </a:blip>
          <a:srcRect b="26090" l="0" r="0" t="0"/>
          <a:stretch/>
        </p:blipFill>
        <p:spPr>
          <a:xfrm>
            <a:off x="46488" y="1904522"/>
            <a:ext cx="9072928" cy="1458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Intriguing Properties</a:t>
            </a:r>
            <a:endParaRPr/>
          </a:p>
        </p:txBody>
      </p:sp>
      <p:sp>
        <p:nvSpPr>
          <p:cNvPr id="145" name="Google Shape;145;p25"/>
          <p:cNvSpPr txBox="1"/>
          <p:nvPr>
            <p:ph idx="1" type="body"/>
          </p:nvPr>
        </p:nvSpPr>
        <p:spPr>
          <a:xfrm>
            <a:off x="471900" y="1052400"/>
            <a:ext cx="8222100" cy="35769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What makes the Transformer architecture so powerful? </a:t>
            </a:r>
            <a:endParaRPr/>
          </a:p>
          <a:p>
            <a:pPr indent="0" lvl="0" marL="0" rtl="0" algn="l">
              <a:spcBef>
                <a:spcPts val="1200"/>
              </a:spcBef>
              <a:spcAft>
                <a:spcPts val="0"/>
              </a:spcAft>
              <a:buNone/>
            </a:pPr>
            <a:r>
              <a:rPr lang="en"/>
              <a:t>My educated opinion:</a:t>
            </a:r>
            <a:endParaRPr/>
          </a:p>
          <a:p>
            <a:pPr indent="-300037" lvl="0" marL="457200" rtl="0" algn="l">
              <a:spcBef>
                <a:spcPts val="1200"/>
              </a:spcBef>
              <a:spcAft>
                <a:spcPts val="0"/>
              </a:spcAft>
              <a:buSzPct val="100000"/>
              <a:buAutoNum type="arabicPeriod"/>
            </a:pPr>
            <a:r>
              <a:rPr lang="en"/>
              <a:t>Fundamental </a:t>
            </a:r>
            <a:r>
              <a:rPr b="1" lang="en"/>
              <a:t>associative/relativistic pair-wise</a:t>
            </a:r>
            <a:r>
              <a:rPr lang="en"/>
              <a:t> representation learning more expressive and general than the </a:t>
            </a:r>
            <a:r>
              <a:rPr b="1" lang="en"/>
              <a:t>‘absolute’ representation learning</a:t>
            </a:r>
            <a:r>
              <a:rPr lang="en"/>
              <a:t> found in convolutional networks and MLPs.</a:t>
            </a:r>
            <a:endParaRPr/>
          </a:p>
          <a:p>
            <a:pPr indent="-300037" lvl="0" marL="457200" rtl="0" algn="l">
              <a:spcBef>
                <a:spcPts val="0"/>
              </a:spcBef>
              <a:spcAft>
                <a:spcPts val="0"/>
              </a:spcAft>
              <a:buSzPct val="100000"/>
              <a:buAutoNum type="arabicPeriod"/>
            </a:pPr>
            <a:r>
              <a:rPr b="1" lang="en"/>
              <a:t>Areas of attention and shapes</a:t>
            </a:r>
            <a:r>
              <a:rPr lang="en"/>
              <a:t> of attention are learnable, and not fixed as in MLPs (attend full input) or convolutions (attend single patch each time, never relate to the rest of the patches).</a:t>
            </a:r>
            <a:endParaRPr/>
          </a:p>
          <a:p>
            <a:pPr indent="-300037" lvl="0" marL="457200" rtl="0" algn="l">
              <a:spcBef>
                <a:spcPts val="0"/>
              </a:spcBef>
              <a:spcAft>
                <a:spcPts val="0"/>
              </a:spcAft>
              <a:buSzPct val="100000"/>
              <a:buAutoNum type="arabicPeriod"/>
            </a:pPr>
            <a:r>
              <a:rPr lang="en"/>
              <a:t>The very functions that are applied on a given token are </a:t>
            </a:r>
            <a:r>
              <a:rPr b="1" lang="en"/>
              <a:t>data-conditional, rather than fixed after training.</a:t>
            </a:r>
            <a:r>
              <a:rPr lang="en"/>
              <a:t> This enables even further expressiveness in the system, as well as additional mathematical functions to become unlocked, such as x**2.</a:t>
            </a:r>
            <a:endParaRPr/>
          </a:p>
          <a:p>
            <a:pPr indent="0" lvl="0" marL="0" rtl="0" algn="l">
              <a:spcBef>
                <a:spcPts val="1200"/>
              </a:spcBef>
              <a:spcAft>
                <a:spcPts val="0"/>
              </a:spcAft>
              <a:buNone/>
            </a:pPr>
            <a:r>
              <a:rPr lang="en"/>
              <a:t>These make the transformer a very flexible learner, that given large amounts of data will out-generalize MLPs, ConvNets, RNNs and friends, but, at lower data regimes, a non pretrained transformer may fall short compared to ConvNets that have ‘more rigid’ priors that generalize with less data, but are less flexible to change wrt experience.</a:t>
            </a:r>
            <a:endParaRPr/>
          </a:p>
          <a:p>
            <a:pPr indent="-300037" lvl="0" marL="457200" rtl="0" algn="l">
              <a:spcBef>
                <a:spcPts val="1200"/>
              </a:spcBef>
              <a:spcAft>
                <a:spcPts val="0"/>
              </a:spcAft>
              <a:buSzPct val="100000"/>
              <a:buAutoNum type="arabicPeriod"/>
            </a:pPr>
            <a:r>
              <a:rPr b="1" lang="en"/>
              <a:t>Hot Take</a:t>
            </a:r>
            <a:r>
              <a:rPr lang="en"/>
              <a:t>: The Transformer is fundamentally a series of meta-learning networks that have been learned such that given a sequence of tokens, unique weights must be produced that when used to compare tokens with one another can yield information dense outputs that are then passed through the next transformer block that does the same. Learning to learn was underneath it all, all along! And they say meta-learning is not popular nowadays – Antreas Antoniou, PhD in Meta-Learning,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Transformer History Trivia</a:t>
            </a:r>
            <a:endParaRPr/>
          </a:p>
        </p:txBody>
      </p:sp>
      <p:sp>
        <p:nvSpPr>
          <p:cNvPr id="151" name="Google Shape;151;p26"/>
          <p:cNvSpPr txBox="1"/>
          <p:nvPr>
            <p:ph idx="1" type="body"/>
          </p:nvPr>
        </p:nvSpPr>
        <p:spPr>
          <a:xfrm>
            <a:off x="471900" y="1052400"/>
            <a:ext cx="8222100" cy="35769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AutoNum type="arabicPeriod"/>
            </a:pPr>
            <a:r>
              <a:rPr lang="en"/>
              <a:t>Produced in Google in 2017</a:t>
            </a:r>
            <a:endParaRPr/>
          </a:p>
          <a:p>
            <a:pPr indent="-325755" lvl="0" marL="457200" rtl="0" algn="l">
              <a:spcBef>
                <a:spcPts val="0"/>
              </a:spcBef>
              <a:spcAft>
                <a:spcPts val="0"/>
              </a:spcAft>
              <a:buSzPct val="100000"/>
              <a:buAutoNum type="arabicPeriod"/>
            </a:pPr>
            <a:r>
              <a:rPr lang="en"/>
              <a:t>Was adopted by OpenAI in late 2017 and started the GPT family</a:t>
            </a:r>
            <a:endParaRPr/>
          </a:p>
          <a:p>
            <a:pPr indent="-325755" lvl="0" marL="457200" rtl="0" algn="l">
              <a:spcBef>
                <a:spcPts val="0"/>
              </a:spcBef>
              <a:spcAft>
                <a:spcPts val="0"/>
              </a:spcAft>
              <a:buSzPct val="100000"/>
              <a:buAutoNum type="arabicPeriod"/>
            </a:pPr>
            <a:r>
              <a:rPr lang="en"/>
              <a:t>Has dominated every modality, domain and task ever since</a:t>
            </a:r>
            <a:endParaRPr/>
          </a:p>
          <a:p>
            <a:pPr indent="-325755" lvl="0" marL="457200" rtl="0" algn="l">
              <a:spcBef>
                <a:spcPts val="0"/>
              </a:spcBef>
              <a:spcAft>
                <a:spcPts val="0"/>
              </a:spcAft>
              <a:buSzPct val="100000"/>
              <a:buAutoNum type="arabicPeriod"/>
            </a:pPr>
            <a:r>
              <a:rPr lang="en"/>
              <a:t>Has terrible name</a:t>
            </a:r>
            <a:endParaRPr/>
          </a:p>
          <a:p>
            <a:pPr indent="-325755" lvl="0" marL="457200" rtl="0" algn="l">
              <a:spcBef>
                <a:spcPts val="0"/>
              </a:spcBef>
              <a:spcAft>
                <a:spcPts val="0"/>
              </a:spcAft>
              <a:buSzPct val="100000"/>
              <a:buAutoNum type="arabicPeriod"/>
            </a:pPr>
            <a:r>
              <a:rPr lang="en"/>
              <a:t>Has terrible naming of layers, key, value and query? Really?</a:t>
            </a:r>
            <a:endParaRPr/>
          </a:p>
          <a:p>
            <a:pPr indent="-325755" lvl="0" marL="457200" rtl="0" algn="l">
              <a:spcBef>
                <a:spcPts val="0"/>
              </a:spcBef>
              <a:spcAft>
                <a:spcPts val="0"/>
              </a:spcAft>
              <a:buSzPct val="100000"/>
              <a:buAutoNum type="arabicPeriod"/>
            </a:pPr>
            <a:r>
              <a:rPr lang="en"/>
              <a:t>Has brilliant engineering and intuitions</a:t>
            </a:r>
            <a:endParaRPr/>
          </a:p>
          <a:p>
            <a:pPr indent="-325755" lvl="0" marL="457200" rtl="0" algn="l">
              <a:spcBef>
                <a:spcPts val="0"/>
              </a:spcBef>
              <a:spcAft>
                <a:spcPts val="0"/>
              </a:spcAft>
              <a:buSzPct val="100000"/>
              <a:buAutoNum type="arabicPeriod"/>
            </a:pPr>
            <a:r>
              <a:rPr lang="en"/>
              <a:t>Manages to make a ‘laundry list’ paper actually work extremely well</a:t>
            </a:r>
            <a:endParaRPr/>
          </a:p>
          <a:p>
            <a:pPr indent="-325755" lvl="0" marL="457200" rtl="0" algn="l">
              <a:spcBef>
                <a:spcPts val="0"/>
              </a:spcBef>
              <a:spcAft>
                <a:spcPts val="0"/>
              </a:spcAft>
              <a:buSzPct val="100000"/>
              <a:buAutoNum type="arabicPeriod"/>
            </a:pPr>
            <a:r>
              <a:rPr lang="en"/>
              <a:t>Paper: </a:t>
            </a:r>
            <a:r>
              <a:rPr lang="en" u="sng">
                <a:solidFill>
                  <a:schemeClr val="hlink"/>
                </a:solidFill>
                <a:hlinkClick r:id="rId3"/>
              </a:rPr>
              <a:t>https://arxiv.org/abs/1706.03762</a:t>
            </a:r>
            <a:endParaRPr/>
          </a:p>
          <a:p>
            <a:pPr indent="-325755" lvl="0" marL="457200" rtl="0" algn="l">
              <a:spcBef>
                <a:spcPts val="0"/>
              </a:spcBef>
              <a:spcAft>
                <a:spcPts val="0"/>
              </a:spcAft>
              <a:buSzPct val="100000"/>
              <a:buAutoNum type="arabicPeriod"/>
            </a:pPr>
            <a:r>
              <a:rPr lang="en"/>
              <a:t>Attention existed in various forms beforehand in: Neural Turing Machines, Memory Networks and Neural Machine Translation by Jointly Learning to Align and Translate</a:t>
            </a:r>
            <a:endParaRPr/>
          </a:p>
          <a:p>
            <a:pPr indent="-325755" lvl="0" marL="457200" rtl="0" algn="l">
              <a:spcBef>
                <a:spcPts val="0"/>
              </a:spcBef>
              <a:spcAft>
                <a:spcPts val="0"/>
              </a:spcAft>
              <a:buSzPct val="100000"/>
              <a:buAutoNum type="arabicPeriod"/>
            </a:pPr>
            <a:r>
              <a:rPr lang="en"/>
              <a:t>Literal emails between some key folks that came up with the original attention </a:t>
            </a:r>
            <a:r>
              <a:rPr lang="en" u="sng">
                <a:solidFill>
                  <a:schemeClr val="hlink"/>
                </a:solidFill>
                <a:hlinkClick r:id="rId4"/>
              </a:rPr>
              <a:t>https://x.com/karpathy/status/1864023344435380613?lang=en-GB</a:t>
            </a:r>
            <a:endParaRPr/>
          </a:p>
          <a:p>
            <a:pPr indent="-325755" lvl="0" marL="457200" rtl="0" algn="l">
              <a:spcBef>
                <a:spcPts val="0"/>
              </a:spcBef>
              <a:spcAft>
                <a:spcPts val="0"/>
              </a:spcAft>
              <a:buSzPct val="100000"/>
              <a:buAutoNum type="arabicPeriod"/>
            </a:pPr>
            <a:r>
              <a:rPr lang="en"/>
              <a:t>Want to know more? Catch me later or email me and we can have a very long coffee conversation.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Training Algorithms</a:t>
            </a:r>
            <a:endParaRPr/>
          </a:p>
        </p:txBody>
      </p:sp>
      <p:sp>
        <p:nvSpPr>
          <p:cNvPr id="157" name="Google Shape;157;p27"/>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Pretraining:</a:t>
            </a:r>
            <a:endParaRPr/>
          </a:p>
          <a:p>
            <a:pPr indent="-342900" lvl="0" marL="457200" rtl="0" algn="l">
              <a:spcBef>
                <a:spcPts val="1200"/>
              </a:spcBef>
              <a:spcAft>
                <a:spcPts val="0"/>
              </a:spcAft>
              <a:buSzPts val="1800"/>
              <a:buAutoNum type="arabicPeriod"/>
            </a:pPr>
            <a:r>
              <a:rPr lang="en"/>
              <a:t>Autoregressive (Pre)Training (generate tokens one by one)</a:t>
            </a:r>
            <a:endParaRPr/>
          </a:p>
          <a:p>
            <a:pPr indent="-342900" lvl="0" marL="457200" rtl="0" algn="l">
              <a:spcBef>
                <a:spcPts val="0"/>
              </a:spcBef>
              <a:spcAft>
                <a:spcPts val="0"/>
              </a:spcAft>
              <a:buSzPts val="1800"/>
              <a:buAutoNum type="arabicPeriod"/>
            </a:pPr>
            <a:r>
              <a:rPr lang="en"/>
              <a:t>Diffusion (newer, allows one-shot generation of all output tokens) - </a:t>
            </a:r>
            <a:r>
              <a:rPr lang="en" u="sng">
                <a:solidFill>
                  <a:schemeClr val="hlink"/>
                </a:solidFill>
                <a:hlinkClick r:id="rId3"/>
              </a:rPr>
              <a:t>https://arxiv.org/abs/2502.09992</a:t>
            </a:r>
            <a:r>
              <a:rPr lang="en"/>
              <a:t>, </a:t>
            </a:r>
            <a:r>
              <a:rPr lang="en" u="sng">
                <a:solidFill>
                  <a:schemeClr val="hlink"/>
                </a:solidFill>
                <a:hlinkClick r:id="rId4"/>
              </a:rPr>
              <a:t>https://www.inceptionlabs.ai/news</a:t>
            </a:r>
            <a:endParaRPr/>
          </a:p>
          <a:p>
            <a:pPr indent="0" lvl="0" marL="0" rtl="0" algn="l">
              <a:spcBef>
                <a:spcPts val="1200"/>
              </a:spcBef>
              <a:spcAft>
                <a:spcPts val="0"/>
              </a:spcAft>
              <a:buNone/>
            </a:pPr>
            <a:r>
              <a:rPr lang="en"/>
              <a:t>Fine Tuning:</a:t>
            </a:r>
            <a:endParaRPr/>
          </a:p>
          <a:p>
            <a:pPr indent="-342900" lvl="0" marL="457200" rtl="0" algn="l">
              <a:spcBef>
                <a:spcPts val="1200"/>
              </a:spcBef>
              <a:spcAft>
                <a:spcPts val="0"/>
              </a:spcAft>
              <a:buSzPts val="1800"/>
              <a:buAutoNum type="arabicPeriod"/>
            </a:pPr>
            <a:r>
              <a:rPr lang="en"/>
              <a:t>Supervised fine tuning</a:t>
            </a:r>
            <a:endParaRPr/>
          </a:p>
          <a:p>
            <a:pPr indent="-342900" lvl="0" marL="457200" rtl="0" algn="l">
              <a:spcBef>
                <a:spcPts val="0"/>
              </a:spcBef>
              <a:spcAft>
                <a:spcPts val="0"/>
              </a:spcAft>
              <a:buSzPts val="1800"/>
              <a:buAutoNum type="arabicPeriod"/>
            </a:pPr>
            <a:r>
              <a:rPr lang="en"/>
              <a:t>RL with human feedback</a:t>
            </a:r>
            <a:endParaRPr/>
          </a:p>
          <a:p>
            <a:pPr indent="-342900" lvl="0" marL="457200" rtl="0" algn="l">
              <a:spcBef>
                <a:spcPts val="0"/>
              </a:spcBef>
              <a:spcAft>
                <a:spcPts val="0"/>
              </a:spcAft>
              <a:buSzPts val="1800"/>
              <a:buAutoNum type="arabicPeriod"/>
            </a:pPr>
            <a:r>
              <a:rPr lang="en"/>
              <a:t>Other self-supervised RL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Autoregressive Training</a:t>
            </a:r>
            <a:endParaRPr/>
          </a:p>
        </p:txBody>
      </p:sp>
      <p:pic>
        <p:nvPicPr>
          <p:cNvPr id="163" name="Google Shape;163;p28"/>
          <p:cNvPicPr preferRelativeResize="0"/>
          <p:nvPr/>
        </p:nvPicPr>
        <p:blipFill>
          <a:blip r:embed="rId3">
            <a:alphaModFix/>
          </a:blip>
          <a:stretch>
            <a:fillRect/>
          </a:stretch>
        </p:blipFill>
        <p:spPr>
          <a:xfrm>
            <a:off x="1481550" y="1015450"/>
            <a:ext cx="6202775" cy="4014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Fine Tuning</a:t>
            </a:r>
            <a:endParaRPr/>
          </a:p>
        </p:txBody>
      </p:sp>
      <p:sp>
        <p:nvSpPr>
          <p:cNvPr id="169" name="Google Shape;169;p29"/>
          <p:cNvSpPr txBox="1"/>
          <p:nvPr>
            <p:ph idx="1" type="body"/>
          </p:nvPr>
        </p:nvSpPr>
        <p:spPr>
          <a:xfrm>
            <a:off x="471900" y="1052400"/>
            <a:ext cx="8222100" cy="35769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200">
                <a:latin typeface="Arial"/>
                <a:ea typeface="Arial"/>
                <a:cs typeface="Arial"/>
                <a:sym typeface="Arial"/>
              </a:rPr>
              <a:t>Fine-Tuning Large Language Models</a:t>
            </a:r>
            <a:endParaRPr b="1" sz="1200">
              <a:latin typeface="Arial"/>
              <a:ea typeface="Arial"/>
              <a:cs typeface="Arial"/>
              <a:sym typeface="Arial"/>
            </a:endParaRPr>
          </a:p>
          <a:p>
            <a:pPr indent="0" lvl="0" marL="0" rtl="0" algn="l">
              <a:spcBef>
                <a:spcPts val="1200"/>
              </a:spcBef>
              <a:spcAft>
                <a:spcPts val="0"/>
              </a:spcAft>
              <a:buNone/>
            </a:pPr>
            <a:r>
              <a:rPr b="1" lang="en" sz="1200">
                <a:latin typeface="Arial"/>
                <a:ea typeface="Arial"/>
                <a:cs typeface="Arial"/>
                <a:sym typeface="Arial"/>
              </a:rPr>
              <a:t>1️⃣ What is Fine-Tuning?</a:t>
            </a:r>
            <a:endParaRPr b="1" sz="1200">
              <a:latin typeface="Arial"/>
              <a:ea typeface="Arial"/>
              <a:cs typeface="Arial"/>
              <a:sym typeface="Arial"/>
            </a:endParaRPr>
          </a:p>
          <a:p>
            <a:pPr indent="-304800" lvl="0" marL="457200" rtl="0" algn="l">
              <a:spcBef>
                <a:spcPts val="1200"/>
              </a:spcBef>
              <a:spcAft>
                <a:spcPts val="0"/>
              </a:spcAft>
              <a:buClr>
                <a:schemeClr val="lt2"/>
              </a:buClr>
              <a:buSzPts val="1200"/>
              <a:buFont typeface="Arial"/>
              <a:buChar char="●"/>
            </a:pPr>
            <a:r>
              <a:rPr lang="en" sz="1200">
                <a:latin typeface="Arial"/>
                <a:ea typeface="Arial"/>
                <a:cs typeface="Arial"/>
                <a:sym typeface="Arial"/>
              </a:rPr>
              <a:t>Adapting a </a:t>
            </a:r>
            <a:r>
              <a:rPr b="1" lang="en" sz="1200">
                <a:latin typeface="Arial"/>
                <a:ea typeface="Arial"/>
                <a:cs typeface="Arial"/>
                <a:sym typeface="Arial"/>
              </a:rPr>
              <a:t>pre-trained LLM</a:t>
            </a:r>
            <a:r>
              <a:rPr lang="en" sz="1200">
                <a:latin typeface="Arial"/>
                <a:ea typeface="Arial"/>
                <a:cs typeface="Arial"/>
                <a:sym typeface="Arial"/>
              </a:rPr>
              <a:t> to a specific task, domain, or dataset.</a:t>
            </a:r>
            <a:endParaRPr sz="1200">
              <a:latin typeface="Arial"/>
              <a:ea typeface="Arial"/>
              <a:cs typeface="Arial"/>
              <a:sym typeface="Arial"/>
            </a:endParaRPr>
          </a:p>
          <a:p>
            <a:pPr indent="-304800" lvl="0" marL="457200" rtl="0" algn="l">
              <a:spcBef>
                <a:spcPts val="0"/>
              </a:spcBef>
              <a:spcAft>
                <a:spcPts val="0"/>
              </a:spcAft>
              <a:buClr>
                <a:schemeClr val="lt2"/>
              </a:buClr>
              <a:buSzPts val="1200"/>
              <a:buFont typeface="Arial"/>
              <a:buChar char="●"/>
            </a:pPr>
            <a:r>
              <a:rPr lang="en" sz="1200">
                <a:latin typeface="Arial"/>
                <a:ea typeface="Arial"/>
                <a:cs typeface="Arial"/>
                <a:sym typeface="Arial"/>
              </a:rPr>
              <a:t>Adjusts model weights to </a:t>
            </a:r>
            <a:r>
              <a:rPr b="1" lang="en" sz="1200">
                <a:latin typeface="Arial"/>
                <a:ea typeface="Arial"/>
                <a:cs typeface="Arial"/>
                <a:sym typeface="Arial"/>
              </a:rPr>
              <a:t>specialize behavior</a:t>
            </a:r>
            <a:r>
              <a:rPr lang="en" sz="1200">
                <a:latin typeface="Arial"/>
                <a:ea typeface="Arial"/>
                <a:cs typeface="Arial"/>
                <a:sym typeface="Arial"/>
              </a:rPr>
              <a:t> beyond general pretraining.</a:t>
            </a:r>
            <a:endParaRPr sz="1200">
              <a:latin typeface="Arial"/>
              <a:ea typeface="Arial"/>
              <a:cs typeface="Arial"/>
              <a:sym typeface="Arial"/>
            </a:endParaRPr>
          </a:p>
          <a:p>
            <a:pPr indent="0" lvl="0" marL="0" rtl="0" algn="l">
              <a:spcBef>
                <a:spcPts val="1200"/>
              </a:spcBef>
              <a:spcAft>
                <a:spcPts val="0"/>
              </a:spcAft>
              <a:buNone/>
            </a:pPr>
            <a:r>
              <a:rPr b="1" lang="en" sz="1200">
                <a:latin typeface="Arial"/>
                <a:ea typeface="Arial"/>
                <a:cs typeface="Arial"/>
                <a:sym typeface="Arial"/>
              </a:rPr>
              <a:t>2️⃣ Prompt Search &amp; Engineering as Knowledge Distillation</a:t>
            </a:r>
            <a:endParaRPr b="1" sz="1200">
              <a:latin typeface="Arial"/>
              <a:ea typeface="Arial"/>
              <a:cs typeface="Arial"/>
              <a:sym typeface="Arial"/>
            </a:endParaRPr>
          </a:p>
          <a:p>
            <a:pPr indent="-304800" lvl="0" marL="457200" rtl="0" algn="l">
              <a:spcBef>
                <a:spcPts val="1200"/>
              </a:spcBef>
              <a:spcAft>
                <a:spcPts val="0"/>
              </a:spcAft>
              <a:buClr>
                <a:schemeClr val="lt2"/>
              </a:buClr>
              <a:buSzPts val="1200"/>
              <a:buFont typeface="Arial"/>
              <a:buChar char="●"/>
            </a:pPr>
            <a:r>
              <a:rPr lang="en" sz="1200">
                <a:latin typeface="Arial"/>
                <a:ea typeface="Arial"/>
                <a:cs typeface="Arial"/>
                <a:sym typeface="Arial"/>
              </a:rPr>
              <a:t>Instead of modifying weights, prompt engineering </a:t>
            </a:r>
            <a:r>
              <a:rPr b="1" lang="en" sz="1200">
                <a:latin typeface="Arial"/>
                <a:ea typeface="Arial"/>
                <a:cs typeface="Arial"/>
                <a:sym typeface="Arial"/>
              </a:rPr>
              <a:t>guides</a:t>
            </a:r>
            <a:r>
              <a:rPr lang="en" sz="1200">
                <a:latin typeface="Arial"/>
                <a:ea typeface="Arial"/>
                <a:cs typeface="Arial"/>
                <a:sym typeface="Arial"/>
              </a:rPr>
              <a:t> the LLM toward better outputs.</a:t>
            </a:r>
            <a:endParaRPr sz="1200">
              <a:latin typeface="Arial"/>
              <a:ea typeface="Arial"/>
              <a:cs typeface="Arial"/>
              <a:sym typeface="Arial"/>
            </a:endParaRPr>
          </a:p>
          <a:p>
            <a:pPr indent="-304800" lvl="0" marL="457200" rtl="0" algn="l">
              <a:spcBef>
                <a:spcPts val="0"/>
              </a:spcBef>
              <a:spcAft>
                <a:spcPts val="0"/>
              </a:spcAft>
              <a:buClr>
                <a:schemeClr val="lt2"/>
              </a:buClr>
              <a:buSzPts val="1200"/>
              <a:buFont typeface="Arial"/>
              <a:buChar char="●"/>
            </a:pPr>
            <a:r>
              <a:rPr lang="en" sz="1200">
                <a:latin typeface="Arial"/>
                <a:ea typeface="Arial"/>
                <a:cs typeface="Arial"/>
                <a:sym typeface="Arial"/>
              </a:rPr>
              <a:t>Serves as a </a:t>
            </a:r>
            <a:r>
              <a:rPr b="1" lang="en" sz="1200">
                <a:latin typeface="Arial"/>
                <a:ea typeface="Arial"/>
                <a:cs typeface="Arial"/>
                <a:sym typeface="Arial"/>
              </a:rPr>
              <a:t>lightweight alternative</a:t>
            </a:r>
            <a:r>
              <a:rPr lang="en" sz="1200">
                <a:latin typeface="Arial"/>
                <a:ea typeface="Arial"/>
                <a:cs typeface="Arial"/>
                <a:sym typeface="Arial"/>
              </a:rPr>
              <a:t> to full fine-tuning.</a:t>
            </a:r>
            <a:endParaRPr sz="1200">
              <a:latin typeface="Arial"/>
              <a:ea typeface="Arial"/>
              <a:cs typeface="Arial"/>
              <a:sym typeface="Arial"/>
            </a:endParaRPr>
          </a:p>
          <a:p>
            <a:pPr indent="-304800" lvl="0" marL="457200" rtl="0" algn="l">
              <a:spcBef>
                <a:spcPts val="0"/>
              </a:spcBef>
              <a:spcAft>
                <a:spcPts val="0"/>
              </a:spcAft>
              <a:buClr>
                <a:schemeClr val="lt2"/>
              </a:buClr>
              <a:buSzPts val="1200"/>
              <a:buFont typeface="Arial"/>
              <a:buChar char="●"/>
            </a:pPr>
            <a:r>
              <a:rPr lang="en" sz="1200">
                <a:latin typeface="Arial"/>
                <a:ea typeface="Arial"/>
                <a:cs typeface="Arial"/>
                <a:sym typeface="Arial"/>
              </a:rPr>
              <a:t>Example: Chain-of-thought prompting improves reasoning </a:t>
            </a:r>
            <a:r>
              <a:rPr b="1" lang="en" sz="1200">
                <a:latin typeface="Arial"/>
                <a:ea typeface="Arial"/>
                <a:cs typeface="Arial"/>
                <a:sym typeface="Arial"/>
              </a:rPr>
              <a:t>without retraining</a:t>
            </a:r>
            <a:r>
              <a:rPr lang="en" sz="1200">
                <a:latin typeface="Arial"/>
                <a:ea typeface="Arial"/>
                <a:cs typeface="Arial"/>
                <a:sym typeface="Arial"/>
              </a:rPr>
              <a:t>.</a:t>
            </a:r>
            <a:endParaRPr sz="1200">
              <a:latin typeface="Arial"/>
              <a:ea typeface="Arial"/>
              <a:cs typeface="Arial"/>
              <a:sym typeface="Arial"/>
            </a:endParaRPr>
          </a:p>
          <a:p>
            <a:pPr indent="0" lvl="0" marL="0" rtl="0" algn="l">
              <a:spcBef>
                <a:spcPts val="1200"/>
              </a:spcBef>
              <a:spcAft>
                <a:spcPts val="0"/>
              </a:spcAft>
              <a:buNone/>
            </a:pPr>
            <a:r>
              <a:rPr b="1" lang="en" sz="1200">
                <a:latin typeface="Arial"/>
                <a:ea typeface="Arial"/>
                <a:cs typeface="Arial"/>
                <a:sym typeface="Arial"/>
              </a:rPr>
              <a:t>3️⃣ Supervised Fine-Tuning (SFT) Methods</a:t>
            </a:r>
            <a:endParaRPr b="1" sz="1200">
              <a:latin typeface="Arial"/>
              <a:ea typeface="Arial"/>
              <a:cs typeface="Arial"/>
              <a:sym typeface="Arial"/>
            </a:endParaRPr>
          </a:p>
          <a:p>
            <a:pPr indent="-304800" lvl="0" marL="457200" rtl="0" algn="l">
              <a:spcBef>
                <a:spcPts val="1200"/>
              </a:spcBef>
              <a:spcAft>
                <a:spcPts val="0"/>
              </a:spcAft>
              <a:buSzPts val="1200"/>
              <a:buFont typeface="Arial"/>
              <a:buChar char="-"/>
            </a:pPr>
            <a:r>
              <a:rPr b="1" lang="en" sz="1200">
                <a:latin typeface="Arial"/>
                <a:ea typeface="Arial"/>
                <a:cs typeface="Arial"/>
                <a:sym typeface="Arial"/>
              </a:rPr>
              <a:t>Use standard supervised SGD to tune model for a given task such as instruction following</a:t>
            </a:r>
            <a:endParaRPr b="1" sz="12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PEFT vs FFT</a:t>
            </a:r>
            <a:endParaRPr/>
          </a:p>
        </p:txBody>
      </p:sp>
      <p:sp>
        <p:nvSpPr>
          <p:cNvPr id="175" name="Google Shape;175;p30"/>
          <p:cNvSpPr txBox="1"/>
          <p:nvPr>
            <p:ph idx="1" type="body"/>
          </p:nvPr>
        </p:nvSpPr>
        <p:spPr>
          <a:xfrm>
            <a:off x="460950" y="1236350"/>
            <a:ext cx="4111200" cy="29661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None/>
            </a:pPr>
            <a:r>
              <a:rPr b="1" lang="en" sz="1200">
                <a:latin typeface="Arial"/>
                <a:ea typeface="Arial"/>
                <a:cs typeface="Arial"/>
                <a:sym typeface="Arial"/>
              </a:rPr>
              <a:t>1️⃣ Full Fine-Tuning (FFT)</a:t>
            </a:r>
            <a:endParaRPr b="1" sz="1200">
              <a:latin typeface="Arial"/>
              <a:ea typeface="Arial"/>
              <a:cs typeface="Arial"/>
              <a:sym typeface="Arial"/>
            </a:endParaRPr>
          </a:p>
          <a:p>
            <a:pPr indent="0" lvl="0" marL="0" rtl="0" algn="l">
              <a:spcBef>
                <a:spcPts val="1200"/>
              </a:spcBef>
              <a:spcAft>
                <a:spcPts val="0"/>
              </a:spcAft>
              <a:buNone/>
            </a:pPr>
            <a:r>
              <a:rPr lang="en" sz="1200">
                <a:latin typeface="Arial"/>
                <a:ea typeface="Arial"/>
                <a:cs typeface="Arial"/>
                <a:sym typeface="Arial"/>
              </a:rPr>
              <a:t>✔ Fine-tunes </a:t>
            </a:r>
            <a:r>
              <a:rPr b="1" lang="en" sz="1200">
                <a:latin typeface="Arial"/>
                <a:ea typeface="Arial"/>
                <a:cs typeface="Arial"/>
                <a:sym typeface="Arial"/>
              </a:rPr>
              <a:t>all model parameters</a:t>
            </a:r>
            <a:r>
              <a:rPr lang="en" sz="1200">
                <a:latin typeface="Arial"/>
                <a:ea typeface="Arial"/>
                <a:cs typeface="Arial"/>
                <a:sym typeface="Arial"/>
              </a:rPr>
              <a:t> on a specific dataset.</a:t>
            </a:r>
            <a:br>
              <a:rPr lang="en" sz="1200">
                <a:latin typeface="Arial"/>
                <a:ea typeface="Arial"/>
                <a:cs typeface="Arial"/>
                <a:sym typeface="Arial"/>
              </a:rPr>
            </a:br>
            <a:r>
              <a:rPr lang="en" sz="1200">
                <a:latin typeface="Arial"/>
                <a:ea typeface="Arial"/>
                <a:cs typeface="Arial"/>
                <a:sym typeface="Arial"/>
              </a:rPr>
              <a:t>✔ </a:t>
            </a:r>
            <a:r>
              <a:rPr b="1" lang="en" sz="1200">
                <a:latin typeface="Arial"/>
                <a:ea typeface="Arial"/>
                <a:cs typeface="Arial"/>
                <a:sym typeface="Arial"/>
              </a:rPr>
              <a:t>Best for deep domain shifts</a:t>
            </a:r>
            <a:r>
              <a:rPr lang="en" sz="1200">
                <a:latin typeface="Arial"/>
                <a:ea typeface="Arial"/>
                <a:cs typeface="Arial"/>
                <a:sym typeface="Arial"/>
              </a:rPr>
              <a:t> (e.g., medical, legal, or code-specific LLMs).</a:t>
            </a:r>
            <a:br>
              <a:rPr lang="en" sz="1200">
                <a:latin typeface="Arial"/>
                <a:ea typeface="Arial"/>
                <a:cs typeface="Arial"/>
                <a:sym typeface="Arial"/>
              </a:rPr>
            </a:br>
            <a:r>
              <a:rPr lang="en" sz="1200">
                <a:latin typeface="Arial"/>
                <a:ea typeface="Arial"/>
                <a:cs typeface="Arial"/>
                <a:sym typeface="Arial"/>
              </a:rPr>
              <a:t>✔ Often </a:t>
            </a:r>
            <a:r>
              <a:rPr b="1" lang="en" sz="1200">
                <a:latin typeface="Arial"/>
                <a:ea typeface="Arial"/>
                <a:cs typeface="Arial"/>
                <a:sym typeface="Arial"/>
              </a:rPr>
              <a:t>outperforms PEFT</a:t>
            </a:r>
            <a:r>
              <a:rPr lang="en" sz="1200">
                <a:latin typeface="Arial"/>
                <a:ea typeface="Arial"/>
                <a:cs typeface="Arial"/>
                <a:sym typeface="Arial"/>
              </a:rPr>
              <a:t> in my experience, especially when large compute is available.</a:t>
            </a:r>
            <a:br>
              <a:rPr lang="en" sz="1200">
                <a:latin typeface="Arial"/>
                <a:ea typeface="Arial"/>
                <a:cs typeface="Arial"/>
                <a:sym typeface="Arial"/>
              </a:rPr>
            </a:br>
            <a:r>
              <a:rPr lang="en" sz="1200">
                <a:latin typeface="Arial"/>
                <a:ea typeface="Arial"/>
                <a:cs typeface="Arial"/>
                <a:sym typeface="Arial"/>
              </a:rPr>
              <a:t>✖ Requires </a:t>
            </a:r>
            <a:r>
              <a:rPr b="1" lang="en" sz="1200">
                <a:latin typeface="Arial"/>
                <a:ea typeface="Arial"/>
                <a:cs typeface="Arial"/>
                <a:sym typeface="Arial"/>
              </a:rPr>
              <a:t>high GPU memory</a:t>
            </a:r>
            <a:r>
              <a:rPr lang="en" sz="1200">
                <a:latin typeface="Arial"/>
                <a:ea typeface="Arial"/>
                <a:cs typeface="Arial"/>
                <a:sym typeface="Arial"/>
              </a:rPr>
              <a:t> and significant training time.</a:t>
            </a:r>
            <a:endParaRPr sz="1200">
              <a:latin typeface="Arial"/>
              <a:ea typeface="Arial"/>
              <a:cs typeface="Arial"/>
              <a:sym typeface="Arial"/>
            </a:endParaRPr>
          </a:p>
          <a:p>
            <a:pPr indent="0" lvl="0" marL="0" rtl="0" algn="l">
              <a:spcBef>
                <a:spcPts val="1200"/>
              </a:spcBef>
              <a:spcAft>
                <a:spcPts val="0"/>
              </a:spcAft>
              <a:buNone/>
            </a:pPr>
            <a:r>
              <a:rPr b="1" lang="en" sz="1200">
                <a:latin typeface="Arial"/>
                <a:ea typeface="Arial"/>
                <a:cs typeface="Arial"/>
                <a:sym typeface="Arial"/>
              </a:rPr>
              <a:t>2️⃣ Parameter-Efficient Fine-Tuning (PEFT)</a:t>
            </a:r>
            <a:endParaRPr b="1" sz="1200">
              <a:latin typeface="Arial"/>
              <a:ea typeface="Arial"/>
              <a:cs typeface="Arial"/>
              <a:sym typeface="Arial"/>
            </a:endParaRPr>
          </a:p>
          <a:p>
            <a:pPr indent="0" lvl="0" marL="0" rtl="0" algn="l">
              <a:spcBef>
                <a:spcPts val="1200"/>
              </a:spcBef>
              <a:spcAft>
                <a:spcPts val="1200"/>
              </a:spcAft>
              <a:buNone/>
            </a:pPr>
            <a:r>
              <a:rPr lang="en" sz="1200">
                <a:latin typeface="Arial"/>
                <a:ea typeface="Arial"/>
                <a:cs typeface="Arial"/>
                <a:sym typeface="Arial"/>
              </a:rPr>
              <a:t>✔ Fine-tunes </a:t>
            </a:r>
            <a:r>
              <a:rPr b="1" lang="en" sz="1200">
                <a:latin typeface="Arial"/>
                <a:ea typeface="Arial"/>
                <a:cs typeface="Arial"/>
                <a:sym typeface="Arial"/>
              </a:rPr>
              <a:t>only a small subset</a:t>
            </a:r>
            <a:r>
              <a:rPr lang="en" sz="1200">
                <a:latin typeface="Arial"/>
                <a:ea typeface="Arial"/>
                <a:cs typeface="Arial"/>
                <a:sym typeface="Arial"/>
              </a:rPr>
              <a:t> of parameters (e.g., LoRA, Adapters).</a:t>
            </a:r>
            <a:br>
              <a:rPr lang="en" sz="1200">
                <a:latin typeface="Arial"/>
                <a:ea typeface="Arial"/>
                <a:cs typeface="Arial"/>
                <a:sym typeface="Arial"/>
              </a:rPr>
            </a:br>
            <a:r>
              <a:rPr lang="en" sz="1200">
                <a:latin typeface="Arial"/>
                <a:ea typeface="Arial"/>
                <a:cs typeface="Arial"/>
                <a:sym typeface="Arial"/>
              </a:rPr>
              <a:t>✔ Reduces compute cost, making LLM tuning feasible on </a:t>
            </a:r>
            <a:r>
              <a:rPr b="1" lang="en" sz="1200">
                <a:latin typeface="Arial"/>
                <a:ea typeface="Arial"/>
                <a:cs typeface="Arial"/>
                <a:sym typeface="Arial"/>
              </a:rPr>
              <a:t>fewer GPUs</a:t>
            </a:r>
            <a:r>
              <a:rPr lang="en" sz="1200">
                <a:latin typeface="Arial"/>
                <a:ea typeface="Arial"/>
                <a:cs typeface="Arial"/>
                <a:sym typeface="Arial"/>
              </a:rPr>
              <a:t>.</a:t>
            </a:r>
            <a:br>
              <a:rPr lang="en" sz="1200">
                <a:latin typeface="Arial"/>
                <a:ea typeface="Arial"/>
                <a:cs typeface="Arial"/>
                <a:sym typeface="Arial"/>
              </a:rPr>
            </a:br>
            <a:r>
              <a:rPr lang="en" sz="1200">
                <a:latin typeface="Arial"/>
                <a:ea typeface="Arial"/>
                <a:cs typeface="Arial"/>
                <a:sym typeface="Arial"/>
              </a:rPr>
              <a:t>✔ </a:t>
            </a:r>
            <a:r>
              <a:rPr b="1" lang="en" sz="1200">
                <a:latin typeface="Arial"/>
                <a:ea typeface="Arial"/>
                <a:cs typeface="Arial"/>
                <a:sym typeface="Arial"/>
              </a:rPr>
              <a:t>Essential when GPU resources are limited</a:t>
            </a:r>
            <a:r>
              <a:rPr lang="en" sz="1200">
                <a:latin typeface="Arial"/>
                <a:ea typeface="Arial"/>
                <a:cs typeface="Arial"/>
                <a:sym typeface="Arial"/>
              </a:rPr>
              <a:t> (e.g., single or low-memory GPUs).</a:t>
            </a:r>
            <a:br>
              <a:rPr lang="en" sz="1200">
                <a:latin typeface="Arial"/>
                <a:ea typeface="Arial"/>
                <a:cs typeface="Arial"/>
                <a:sym typeface="Arial"/>
              </a:rPr>
            </a:br>
            <a:r>
              <a:rPr lang="en" sz="1200">
                <a:latin typeface="Arial"/>
                <a:ea typeface="Arial"/>
                <a:cs typeface="Arial"/>
                <a:sym typeface="Arial"/>
              </a:rPr>
              <a:t>✖ Can be </a:t>
            </a:r>
            <a:r>
              <a:rPr b="1" lang="en" sz="1200">
                <a:latin typeface="Arial"/>
                <a:ea typeface="Arial"/>
                <a:cs typeface="Arial"/>
                <a:sym typeface="Arial"/>
              </a:rPr>
              <a:t>less efficient</a:t>
            </a:r>
            <a:r>
              <a:rPr lang="en" sz="1200">
                <a:latin typeface="Arial"/>
                <a:ea typeface="Arial"/>
                <a:cs typeface="Arial"/>
                <a:sym typeface="Arial"/>
              </a:rPr>
              <a:t> when running on </a:t>
            </a:r>
            <a:r>
              <a:rPr b="1" lang="en" sz="1200">
                <a:latin typeface="Arial"/>
                <a:ea typeface="Arial"/>
                <a:cs typeface="Arial"/>
                <a:sym typeface="Arial"/>
              </a:rPr>
              <a:t>4-8x high-memory GPUs</a:t>
            </a:r>
            <a:r>
              <a:rPr lang="en" sz="1200">
                <a:latin typeface="Arial"/>
                <a:ea typeface="Arial"/>
                <a:cs typeface="Arial"/>
                <a:sym typeface="Arial"/>
              </a:rPr>
              <a:t>, as full fine-tuning may be preferable.</a:t>
            </a:r>
            <a:br>
              <a:rPr lang="en" sz="1200">
                <a:latin typeface="Arial"/>
                <a:ea typeface="Arial"/>
                <a:cs typeface="Arial"/>
                <a:sym typeface="Arial"/>
              </a:rPr>
            </a:br>
            <a:r>
              <a:rPr lang="en" sz="1200">
                <a:latin typeface="Arial"/>
                <a:ea typeface="Arial"/>
                <a:cs typeface="Arial"/>
                <a:sym typeface="Arial"/>
              </a:rPr>
              <a:t>✖ May lead to </a:t>
            </a:r>
            <a:r>
              <a:rPr b="1" lang="en" sz="1200">
                <a:latin typeface="Arial"/>
                <a:ea typeface="Arial"/>
                <a:cs typeface="Arial"/>
                <a:sym typeface="Arial"/>
              </a:rPr>
              <a:t>slight performance drop</a:t>
            </a:r>
            <a:r>
              <a:rPr lang="en" sz="1200">
                <a:latin typeface="Arial"/>
                <a:ea typeface="Arial"/>
                <a:cs typeface="Arial"/>
                <a:sym typeface="Arial"/>
              </a:rPr>
              <a:t> compared to FFT for some tasks.</a:t>
            </a:r>
            <a:endParaRPr sz="1200">
              <a:latin typeface="Arial"/>
              <a:ea typeface="Arial"/>
              <a:cs typeface="Arial"/>
              <a:sym typeface="Arial"/>
            </a:endParaRPr>
          </a:p>
        </p:txBody>
      </p:sp>
      <p:pic>
        <p:nvPicPr>
          <p:cNvPr id="176" name="Google Shape;176;p30"/>
          <p:cNvPicPr preferRelativeResize="0"/>
          <p:nvPr/>
        </p:nvPicPr>
        <p:blipFill>
          <a:blip r:embed="rId3">
            <a:alphaModFix/>
          </a:blip>
          <a:stretch>
            <a:fillRect/>
          </a:stretch>
        </p:blipFill>
        <p:spPr>
          <a:xfrm>
            <a:off x="4625500" y="1468525"/>
            <a:ext cx="4267049" cy="2501761"/>
          </a:xfrm>
          <a:prstGeom prst="rect">
            <a:avLst/>
          </a:prstGeom>
          <a:noFill/>
          <a:ln>
            <a:noFill/>
          </a:ln>
        </p:spPr>
      </p:pic>
      <p:sp>
        <p:nvSpPr>
          <p:cNvPr id="177" name="Google Shape;177;p30"/>
          <p:cNvSpPr txBox="1"/>
          <p:nvPr/>
        </p:nvSpPr>
        <p:spPr>
          <a:xfrm>
            <a:off x="5252125" y="4110550"/>
            <a:ext cx="301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latin typeface="Roboto"/>
                <a:ea typeface="Roboto"/>
                <a:cs typeface="Roboto"/>
                <a:sym typeface="Roboto"/>
              </a:rPr>
              <a:t>LORA - </a:t>
            </a:r>
            <a:r>
              <a:rPr lang="en" sz="1200" u="sng">
                <a:solidFill>
                  <a:schemeClr val="hlink"/>
                </a:solidFill>
                <a:latin typeface="Roboto"/>
                <a:ea typeface="Roboto"/>
                <a:cs typeface="Roboto"/>
                <a:sym typeface="Roboto"/>
                <a:hlinkClick r:id="rId4"/>
              </a:rPr>
              <a:t>https://arxiv.org/abs/2106.09685</a:t>
            </a:r>
            <a:endParaRPr sz="1200">
              <a:solidFill>
                <a:schemeClr val="lt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On training the LLM beast</a:t>
            </a:r>
            <a:endParaRPr/>
          </a:p>
        </p:txBody>
      </p:sp>
      <p:sp>
        <p:nvSpPr>
          <p:cNvPr id="183" name="Google Shape;183;p31"/>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generally speaking three directions for training LLMs efficiently</a:t>
            </a:r>
            <a:endParaRPr/>
          </a:p>
          <a:p>
            <a:pPr indent="-342900" lvl="0" marL="457200" rtl="0" algn="l">
              <a:spcBef>
                <a:spcPts val="1200"/>
              </a:spcBef>
              <a:spcAft>
                <a:spcPts val="0"/>
              </a:spcAft>
              <a:buSzPts val="1800"/>
              <a:buAutoNum type="arabicPeriod"/>
            </a:pPr>
            <a:r>
              <a:rPr lang="en"/>
              <a:t>Single GPU training</a:t>
            </a:r>
            <a:endParaRPr/>
          </a:p>
          <a:p>
            <a:pPr indent="-342900" lvl="0" marL="457200" rtl="0" algn="l">
              <a:spcBef>
                <a:spcPts val="0"/>
              </a:spcBef>
              <a:spcAft>
                <a:spcPts val="0"/>
              </a:spcAft>
              <a:buSzPts val="1800"/>
              <a:buAutoNum type="arabicPeriod"/>
            </a:pPr>
            <a:r>
              <a:rPr lang="en"/>
              <a:t>Multi-GPU training using Data-Parallel (does not work for models that need more than 1 GPU worth of memory to fprop and bprop)</a:t>
            </a:r>
            <a:endParaRPr/>
          </a:p>
          <a:p>
            <a:pPr indent="-342900" lvl="0" marL="457200" rtl="0" algn="l">
              <a:spcBef>
                <a:spcPts val="0"/>
              </a:spcBef>
              <a:spcAft>
                <a:spcPts val="0"/>
              </a:spcAft>
              <a:buSzPts val="1800"/>
              <a:buAutoNum type="arabicPeriod"/>
            </a:pPr>
            <a:r>
              <a:rPr lang="en"/>
              <a:t>FSDP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On FSDP</a:t>
            </a:r>
            <a:endParaRPr/>
          </a:p>
        </p:txBody>
      </p:sp>
      <p:sp>
        <p:nvSpPr>
          <p:cNvPr id="189" name="Google Shape;189;p32"/>
          <p:cNvSpPr txBox="1"/>
          <p:nvPr>
            <p:ph idx="1" type="body"/>
          </p:nvPr>
        </p:nvSpPr>
        <p:spPr>
          <a:xfrm>
            <a:off x="471900" y="1052400"/>
            <a:ext cx="8222100" cy="35769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200"/>
              <a:t>Fully Sharded Data Parallelism (FSDP)</a:t>
            </a:r>
            <a:endParaRPr b="1" sz="1200"/>
          </a:p>
          <a:p>
            <a:pPr indent="0" lvl="0" marL="0" rtl="0" algn="l">
              <a:spcBef>
                <a:spcPts val="1200"/>
              </a:spcBef>
              <a:spcAft>
                <a:spcPts val="0"/>
              </a:spcAft>
              <a:buNone/>
            </a:pPr>
            <a:r>
              <a:rPr b="1" lang="en" sz="1200"/>
              <a:t>1️⃣ What is FSDP?</a:t>
            </a:r>
            <a:endParaRPr b="1" sz="1200"/>
          </a:p>
          <a:p>
            <a:pPr indent="-304800" lvl="0" marL="457200" rtl="0" algn="l">
              <a:spcBef>
                <a:spcPts val="1200"/>
              </a:spcBef>
              <a:spcAft>
                <a:spcPts val="0"/>
              </a:spcAft>
              <a:buClr>
                <a:schemeClr val="lt2"/>
              </a:buClr>
              <a:buSzPts val="1200"/>
              <a:buFont typeface="Arial"/>
              <a:buChar char="●"/>
            </a:pPr>
            <a:r>
              <a:rPr lang="en" sz="1200"/>
              <a:t>A </a:t>
            </a:r>
            <a:r>
              <a:rPr b="1" lang="en" sz="1200"/>
              <a:t>memory-efficient distributed training technique</a:t>
            </a:r>
            <a:r>
              <a:rPr lang="en" sz="1200"/>
              <a:t> for large models.</a:t>
            </a:r>
            <a:endParaRPr sz="1200"/>
          </a:p>
          <a:p>
            <a:pPr indent="-304800" lvl="0" marL="457200" rtl="0" algn="l">
              <a:spcBef>
                <a:spcPts val="0"/>
              </a:spcBef>
              <a:spcAft>
                <a:spcPts val="0"/>
              </a:spcAft>
              <a:buClr>
                <a:schemeClr val="lt2"/>
              </a:buClr>
              <a:buSzPts val="1200"/>
              <a:buFont typeface="Arial"/>
              <a:buChar char="●"/>
            </a:pPr>
            <a:r>
              <a:rPr lang="en" sz="1200"/>
              <a:t>Shards model </a:t>
            </a:r>
            <a:r>
              <a:rPr b="1" lang="en" sz="1200"/>
              <a:t>parameters, gradients, and optimizer states</a:t>
            </a:r>
            <a:r>
              <a:rPr lang="en" sz="1200"/>
              <a:t> across GPUs.</a:t>
            </a:r>
            <a:endParaRPr sz="1200"/>
          </a:p>
          <a:p>
            <a:pPr indent="-304800" lvl="0" marL="457200" rtl="0" algn="l">
              <a:spcBef>
                <a:spcPts val="0"/>
              </a:spcBef>
              <a:spcAft>
                <a:spcPts val="0"/>
              </a:spcAft>
              <a:buClr>
                <a:schemeClr val="lt2"/>
              </a:buClr>
              <a:buSzPts val="1200"/>
              <a:buFont typeface="Roboto"/>
              <a:buChar char="●"/>
            </a:pPr>
            <a:r>
              <a:rPr lang="en" sz="1200"/>
              <a:t>Reduces memory usage while enabling larger batch sizes and training stability.</a:t>
            </a:r>
            <a:endParaRPr sz="1200"/>
          </a:p>
          <a:p>
            <a:pPr indent="0" lvl="0" marL="0" rtl="0" algn="l">
              <a:spcBef>
                <a:spcPts val="1200"/>
              </a:spcBef>
              <a:spcAft>
                <a:spcPts val="0"/>
              </a:spcAft>
              <a:buNone/>
            </a:pPr>
            <a:r>
              <a:rPr b="1" lang="en" sz="1200"/>
              <a:t>2️⃣ FSDP Modes &amp; Settings</a:t>
            </a:r>
            <a:endParaRPr b="1" sz="1200"/>
          </a:p>
          <a:p>
            <a:pPr indent="-304800" lvl="0" marL="457200" rtl="0" algn="l">
              <a:spcBef>
                <a:spcPts val="1200"/>
              </a:spcBef>
              <a:spcAft>
                <a:spcPts val="0"/>
              </a:spcAft>
              <a:buClr>
                <a:schemeClr val="lt2"/>
              </a:buClr>
              <a:buSzPts val="1200"/>
              <a:buFont typeface="Arial"/>
              <a:buChar char="●"/>
            </a:pPr>
            <a:r>
              <a:rPr b="1" lang="en" sz="1200"/>
              <a:t>Full Parameter Sharding</a:t>
            </a:r>
            <a:r>
              <a:rPr lang="en" sz="1200"/>
              <a:t>: Shards weights, gradients, and optimizer states across GPUs.</a:t>
            </a:r>
            <a:endParaRPr sz="1200"/>
          </a:p>
          <a:p>
            <a:pPr indent="-304800" lvl="0" marL="457200" rtl="0" algn="l">
              <a:spcBef>
                <a:spcPts val="0"/>
              </a:spcBef>
              <a:spcAft>
                <a:spcPts val="0"/>
              </a:spcAft>
              <a:buClr>
                <a:schemeClr val="lt2"/>
              </a:buClr>
              <a:buSzPts val="1200"/>
              <a:buFont typeface="Arial"/>
              <a:buChar char="●"/>
            </a:pPr>
            <a:r>
              <a:rPr b="1" lang="en" sz="1200"/>
              <a:t>Mixed Precision (bf16/fp16)</a:t>
            </a:r>
            <a:r>
              <a:rPr lang="en" sz="1200"/>
              <a:t>: Reduces memory usage while maintaining numerical stability.</a:t>
            </a:r>
            <a:endParaRPr sz="1200"/>
          </a:p>
          <a:p>
            <a:pPr indent="-304800" lvl="0" marL="457200" rtl="0" algn="l">
              <a:spcBef>
                <a:spcPts val="0"/>
              </a:spcBef>
              <a:spcAft>
                <a:spcPts val="0"/>
              </a:spcAft>
              <a:buClr>
                <a:schemeClr val="lt2"/>
              </a:buClr>
              <a:buSzPts val="1200"/>
              <a:buFont typeface="Arial"/>
              <a:buChar char="●"/>
            </a:pPr>
            <a:r>
              <a:rPr b="1" lang="en" sz="1200"/>
              <a:t>Activation Checkpointing</a:t>
            </a:r>
            <a:r>
              <a:rPr lang="en" sz="1200"/>
              <a:t>: Saves GPU memory by recomputing activations during backpropagation.</a:t>
            </a:r>
            <a:endParaRPr sz="1200"/>
          </a:p>
          <a:p>
            <a:pPr indent="-304800" lvl="0" marL="457200" rtl="0" algn="l">
              <a:spcBef>
                <a:spcPts val="0"/>
              </a:spcBef>
              <a:spcAft>
                <a:spcPts val="0"/>
              </a:spcAft>
              <a:buClr>
                <a:schemeClr val="lt2"/>
              </a:buClr>
              <a:buSzPts val="1200"/>
              <a:buFont typeface="Arial"/>
              <a:buChar char="●"/>
            </a:pPr>
            <a:r>
              <a:rPr b="1" lang="en" sz="1200"/>
              <a:t>Auto Wrapping</a:t>
            </a:r>
            <a:r>
              <a:rPr lang="en" sz="1200"/>
              <a:t>: Automatically applies sharding to transformer blocks instead of manually specifying layers.</a:t>
            </a:r>
            <a:endParaRPr sz="1200"/>
          </a:p>
          <a:p>
            <a:pPr indent="0" lvl="0" marL="0" rtl="0" algn="l">
              <a:spcBef>
                <a:spcPts val="1200"/>
              </a:spcBef>
              <a:spcAft>
                <a:spcPts val="0"/>
              </a:spcAft>
              <a:buNone/>
            </a:pPr>
            <a:r>
              <a:rPr b="1" lang="en" sz="1200"/>
              <a:t>3️⃣ Optimal Hyperparameters Depend On Hardware, Model, Task and Data</a:t>
            </a:r>
            <a:endParaRPr b="1" sz="1200"/>
          </a:p>
          <a:p>
            <a:pPr indent="0" lvl="0" marL="0" rtl="0" algn="l">
              <a:spcBef>
                <a:spcPts val="200"/>
              </a:spcBef>
              <a:spcAft>
                <a:spcPts val="120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79" name="Google Shape;79;p15"/>
          <p:cNvSpPr txBox="1"/>
          <p:nvPr>
            <p:ph idx="1" type="body"/>
          </p:nvPr>
        </p:nvSpPr>
        <p:spPr>
          <a:xfrm>
            <a:off x="471900" y="1052400"/>
            <a:ext cx="8424900" cy="39081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AutoNum type="arabicPeriod"/>
            </a:pPr>
            <a:r>
              <a:rPr lang="en"/>
              <a:t>LLM 101</a:t>
            </a:r>
            <a:endParaRPr/>
          </a:p>
          <a:p>
            <a:pPr indent="-290830" lvl="1" marL="914400" rtl="0" algn="l">
              <a:spcBef>
                <a:spcPts val="0"/>
              </a:spcBef>
              <a:spcAft>
                <a:spcPts val="0"/>
              </a:spcAft>
              <a:buSzPct val="100000"/>
              <a:buAutoNum type="alphaLcPeriod"/>
            </a:pPr>
            <a:r>
              <a:rPr lang="en"/>
              <a:t>The Transformer, briefly</a:t>
            </a:r>
            <a:endParaRPr/>
          </a:p>
          <a:p>
            <a:pPr indent="-290830" lvl="2" marL="1371600" rtl="0" algn="l">
              <a:spcBef>
                <a:spcPts val="0"/>
              </a:spcBef>
              <a:spcAft>
                <a:spcPts val="0"/>
              </a:spcAft>
              <a:buSzPct val="100000"/>
              <a:buAutoNum type="romanLcPeriod"/>
            </a:pPr>
            <a:r>
              <a:rPr lang="en"/>
              <a:t>Structure and function – i.e. The LEGO blocks</a:t>
            </a:r>
            <a:endParaRPr/>
          </a:p>
          <a:p>
            <a:pPr indent="-290830" lvl="2" marL="1371600" rtl="0" algn="l">
              <a:spcBef>
                <a:spcPts val="0"/>
              </a:spcBef>
              <a:spcAft>
                <a:spcPts val="0"/>
              </a:spcAft>
              <a:buSzPct val="100000"/>
              <a:buAutoNum type="romanLcPeriod"/>
            </a:pPr>
            <a:r>
              <a:rPr lang="en"/>
              <a:t>Interesting traits</a:t>
            </a:r>
            <a:endParaRPr/>
          </a:p>
          <a:p>
            <a:pPr indent="-276606" lvl="2" marL="1371600" rtl="0" algn="l">
              <a:spcBef>
                <a:spcPts val="0"/>
              </a:spcBef>
              <a:spcAft>
                <a:spcPts val="0"/>
              </a:spcAft>
              <a:buSzPct val="100000"/>
              <a:buAutoNum type="romanLcPeriod"/>
            </a:pPr>
            <a:r>
              <a:rPr lang="en" sz="1080"/>
              <a:t>Historical info</a:t>
            </a:r>
            <a:endParaRPr sz="1080"/>
          </a:p>
          <a:p>
            <a:pPr indent="-290830" lvl="1" marL="914400" rtl="0" algn="l">
              <a:spcBef>
                <a:spcPts val="0"/>
              </a:spcBef>
              <a:spcAft>
                <a:spcPts val="0"/>
              </a:spcAft>
              <a:buSzPct val="100000"/>
              <a:buAutoNum type="alphaLcPeriod"/>
            </a:pPr>
            <a:r>
              <a:rPr lang="en"/>
              <a:t>Pre Training</a:t>
            </a:r>
            <a:r>
              <a:rPr lang="en"/>
              <a:t> algorithms</a:t>
            </a:r>
            <a:endParaRPr/>
          </a:p>
          <a:p>
            <a:pPr indent="-290830" lvl="2" marL="1371600" rtl="0" algn="l">
              <a:spcBef>
                <a:spcPts val="0"/>
              </a:spcBef>
              <a:spcAft>
                <a:spcPts val="0"/>
              </a:spcAft>
              <a:buSzPct val="100000"/>
              <a:buAutoNum type="romanLcPeriod"/>
            </a:pPr>
            <a:r>
              <a:rPr lang="en"/>
              <a:t>Autoregressive algorithms</a:t>
            </a:r>
            <a:endParaRPr/>
          </a:p>
          <a:p>
            <a:pPr indent="-283717" lvl="2" marL="1371600" rtl="0" algn="l">
              <a:spcBef>
                <a:spcPts val="0"/>
              </a:spcBef>
              <a:spcAft>
                <a:spcPts val="0"/>
              </a:spcAft>
              <a:buSzPct val="100000"/>
              <a:buAutoNum type="romanLcPeriod"/>
            </a:pPr>
            <a:r>
              <a:rPr lang="en" sz="1240"/>
              <a:t>Diffusion</a:t>
            </a:r>
            <a:r>
              <a:rPr lang="en" sz="1240"/>
              <a:t> algorithms</a:t>
            </a:r>
            <a:endParaRPr sz="1240"/>
          </a:p>
          <a:p>
            <a:pPr indent="-290830" lvl="1" marL="914400" rtl="0" algn="l">
              <a:spcBef>
                <a:spcPts val="0"/>
              </a:spcBef>
              <a:spcAft>
                <a:spcPts val="0"/>
              </a:spcAft>
              <a:buSzPct val="100000"/>
              <a:buAutoNum type="alphaLcPeriod"/>
            </a:pPr>
            <a:r>
              <a:rPr lang="en"/>
              <a:t>Fine Tuning Algorithms</a:t>
            </a:r>
            <a:endParaRPr/>
          </a:p>
          <a:p>
            <a:pPr indent="-290830" lvl="2" marL="1371600" rtl="0" algn="l">
              <a:spcBef>
                <a:spcPts val="0"/>
              </a:spcBef>
              <a:spcAft>
                <a:spcPts val="0"/>
              </a:spcAft>
              <a:buSzPct val="100000"/>
              <a:buAutoNum type="romanLcPeriod"/>
            </a:pPr>
            <a:r>
              <a:rPr lang="en"/>
              <a:t>Supervised Fine Tuning</a:t>
            </a:r>
            <a:endParaRPr/>
          </a:p>
          <a:p>
            <a:pPr indent="-290830" lvl="2" marL="1371600" rtl="0" algn="l">
              <a:spcBef>
                <a:spcPts val="0"/>
              </a:spcBef>
              <a:spcAft>
                <a:spcPts val="0"/>
              </a:spcAft>
              <a:buSzPct val="100000"/>
              <a:buAutoNum type="romanLcPeriod"/>
            </a:pPr>
            <a:r>
              <a:rPr lang="en"/>
              <a:t>RL Fine Tuning</a:t>
            </a:r>
            <a:endParaRPr/>
          </a:p>
          <a:p>
            <a:pPr indent="-308610" lvl="0" marL="457200" rtl="0" algn="l">
              <a:spcBef>
                <a:spcPts val="0"/>
              </a:spcBef>
              <a:spcAft>
                <a:spcPts val="0"/>
              </a:spcAft>
              <a:buSzPct val="100000"/>
              <a:buAutoNum type="arabicPeriod"/>
            </a:pPr>
            <a:r>
              <a:rPr lang="en"/>
              <a:t>Model Efficiency, Compression and Distillation</a:t>
            </a:r>
            <a:endParaRPr/>
          </a:p>
          <a:p>
            <a:pPr indent="-290830" lvl="1" marL="914400" rtl="0" algn="l">
              <a:spcBef>
                <a:spcPts val="0"/>
              </a:spcBef>
              <a:spcAft>
                <a:spcPts val="0"/>
              </a:spcAft>
              <a:buSzPct val="100000"/>
              <a:buAutoNum type="alphaLcPeriod"/>
            </a:pPr>
            <a:r>
              <a:rPr lang="en"/>
              <a:t>Efficiency – A philosophical yet pragmatic overview</a:t>
            </a:r>
            <a:endParaRPr/>
          </a:p>
          <a:p>
            <a:pPr indent="-290830" lvl="1" marL="914400" rtl="0" algn="l">
              <a:spcBef>
                <a:spcPts val="0"/>
              </a:spcBef>
              <a:spcAft>
                <a:spcPts val="0"/>
              </a:spcAft>
              <a:buSzPct val="100000"/>
              <a:buAutoNum type="alphaLcPeriod"/>
            </a:pPr>
            <a:r>
              <a:rPr lang="en"/>
              <a:t>Model compression avenues (tech branches)</a:t>
            </a:r>
            <a:endParaRPr/>
          </a:p>
          <a:p>
            <a:pPr indent="-276606" lvl="2" marL="1371600" rtl="0" algn="l">
              <a:spcBef>
                <a:spcPts val="0"/>
              </a:spcBef>
              <a:spcAft>
                <a:spcPts val="0"/>
              </a:spcAft>
              <a:buSzPct val="100000"/>
              <a:buAutoNum type="romanLcPeriod"/>
            </a:pPr>
            <a:r>
              <a:rPr lang="en" sz="1080"/>
              <a:t>Model pruning</a:t>
            </a:r>
            <a:endParaRPr sz="1080"/>
          </a:p>
          <a:p>
            <a:pPr indent="-276606" lvl="2" marL="1371600" rtl="0" algn="l">
              <a:spcBef>
                <a:spcPts val="0"/>
              </a:spcBef>
              <a:spcAft>
                <a:spcPts val="0"/>
              </a:spcAft>
              <a:buSzPct val="100000"/>
              <a:buAutoNum type="romanLcPeriod"/>
            </a:pPr>
            <a:r>
              <a:rPr lang="en" sz="1080"/>
              <a:t>Quantization</a:t>
            </a:r>
            <a:endParaRPr sz="1080"/>
          </a:p>
          <a:p>
            <a:pPr indent="-290830" lvl="2" marL="1371600" rtl="0" algn="l">
              <a:spcBef>
                <a:spcPts val="0"/>
              </a:spcBef>
              <a:spcAft>
                <a:spcPts val="0"/>
              </a:spcAft>
              <a:buSzPct val="100000"/>
              <a:buAutoNum type="romanLcPeriod"/>
            </a:pPr>
            <a:r>
              <a:rPr lang="en"/>
              <a:t>Distillation and its intriguing properties </a:t>
            </a:r>
            <a:endParaRPr/>
          </a:p>
          <a:p>
            <a:pPr indent="-290830" lvl="1" marL="914400" rtl="0" algn="l">
              <a:spcBef>
                <a:spcPts val="0"/>
              </a:spcBef>
              <a:spcAft>
                <a:spcPts val="0"/>
              </a:spcAft>
              <a:buSzPct val="100000"/>
              <a:buAutoNum type="alphaLcPeriod"/>
            </a:pPr>
            <a:r>
              <a:rPr lang="en"/>
              <a:t>Model algorithmic efficiency avenues</a:t>
            </a:r>
            <a:endParaRPr/>
          </a:p>
          <a:p>
            <a:pPr indent="-268524" lvl="2" marL="1371600" rtl="0" algn="l">
              <a:spcBef>
                <a:spcPts val="0"/>
              </a:spcBef>
              <a:spcAft>
                <a:spcPts val="0"/>
              </a:spcAft>
              <a:buSzPct val="100000"/>
              <a:buAutoNum type="romanLcPeriod"/>
            </a:pPr>
            <a:r>
              <a:rPr lang="en" sz="898"/>
              <a:t>Faster attention</a:t>
            </a:r>
            <a:endParaRPr sz="898"/>
          </a:p>
          <a:p>
            <a:pPr indent="-268524" lvl="2" marL="1371600" rtl="0" algn="l">
              <a:spcBef>
                <a:spcPts val="0"/>
              </a:spcBef>
              <a:spcAft>
                <a:spcPts val="0"/>
              </a:spcAft>
              <a:buSzPct val="100000"/>
              <a:buAutoNum type="romanLcPeriod"/>
            </a:pPr>
            <a:r>
              <a:rPr lang="en" sz="898"/>
              <a:t>Local and dynamic attention</a:t>
            </a:r>
            <a:endParaRPr sz="898"/>
          </a:p>
          <a:p>
            <a:pPr indent="-268524" lvl="2" marL="1371600" rtl="0" algn="l">
              <a:spcBef>
                <a:spcPts val="0"/>
              </a:spcBef>
              <a:spcAft>
                <a:spcPts val="0"/>
              </a:spcAft>
              <a:buSzPct val="100000"/>
              <a:buAutoNum type="romanLcPeriod"/>
            </a:pPr>
            <a:r>
              <a:rPr lang="en" sz="898"/>
              <a:t>Faster CUDA kernels, with more memory efficiency</a:t>
            </a:r>
            <a:endParaRPr sz="898"/>
          </a:p>
          <a:p>
            <a:pPr indent="-268524" lvl="2" marL="1371600" rtl="0" algn="l">
              <a:spcBef>
                <a:spcPts val="0"/>
              </a:spcBef>
              <a:spcAft>
                <a:spcPts val="0"/>
              </a:spcAft>
              <a:buSzPct val="100000"/>
              <a:buAutoNum type="romanLcPeriod"/>
            </a:pPr>
            <a:r>
              <a:rPr lang="en" sz="898"/>
              <a:t>Faster backpropagation with careful operation fusing</a:t>
            </a:r>
            <a:endParaRPr/>
          </a:p>
          <a:p>
            <a:pPr indent="-308610" lvl="0" marL="457200" rtl="0" algn="l">
              <a:spcBef>
                <a:spcPts val="0"/>
              </a:spcBef>
              <a:spcAft>
                <a:spcPts val="0"/>
              </a:spcAft>
              <a:buSzPct val="100000"/>
              <a:buAutoNum type="arabicPeriod"/>
            </a:pPr>
            <a:r>
              <a:rPr lang="en"/>
              <a:t>Big Picture Awareness: The LLM training, fine-tuning and deployment cycle</a:t>
            </a:r>
            <a:endParaRPr/>
          </a:p>
          <a:p>
            <a:pPr indent="-276606" lvl="1" marL="914400" rtl="0" algn="l">
              <a:spcBef>
                <a:spcPts val="0"/>
              </a:spcBef>
              <a:spcAft>
                <a:spcPts val="0"/>
              </a:spcAft>
              <a:buSzPct val="100000"/>
              <a:buAutoNum type="alphaLcPeriod"/>
            </a:pPr>
            <a:r>
              <a:rPr lang="en" sz="1080"/>
              <a:t>Pretraining</a:t>
            </a:r>
            <a:endParaRPr sz="1080"/>
          </a:p>
          <a:p>
            <a:pPr indent="-276606" lvl="1" marL="914400" rtl="0" algn="l">
              <a:spcBef>
                <a:spcPts val="0"/>
              </a:spcBef>
              <a:spcAft>
                <a:spcPts val="0"/>
              </a:spcAft>
              <a:buSzPct val="100000"/>
              <a:buAutoNum type="alphaLcPeriod"/>
            </a:pPr>
            <a:r>
              <a:rPr lang="en" sz="1080"/>
              <a:t>Fine tuning</a:t>
            </a:r>
            <a:endParaRPr sz="1080"/>
          </a:p>
          <a:p>
            <a:pPr indent="-276606" lvl="1" marL="914400" rtl="0" algn="l">
              <a:spcBef>
                <a:spcPts val="0"/>
              </a:spcBef>
              <a:spcAft>
                <a:spcPts val="0"/>
              </a:spcAft>
              <a:buSzPct val="100000"/>
              <a:buAutoNum type="alphaLcPeriod"/>
            </a:pPr>
            <a:r>
              <a:rPr lang="en" sz="1080"/>
              <a:t>Make Small and Fast: Algorithmic Efficiency, Compression, Quantization and friends</a:t>
            </a:r>
            <a:endParaRPr sz="1080"/>
          </a:p>
          <a:p>
            <a:pPr indent="-276606" lvl="1" marL="914400" rtl="0" algn="l">
              <a:spcBef>
                <a:spcPts val="0"/>
              </a:spcBef>
              <a:spcAft>
                <a:spcPts val="0"/>
              </a:spcAft>
              <a:buSzPct val="100000"/>
              <a:buAutoNum type="alphaLcPeriod"/>
            </a:pPr>
            <a:r>
              <a:rPr lang="en" sz="1080"/>
              <a:t>Deployment</a:t>
            </a:r>
            <a:endParaRPr sz="108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On FSDP</a:t>
            </a:r>
            <a:endParaRPr/>
          </a:p>
        </p:txBody>
      </p:sp>
      <p:pic>
        <p:nvPicPr>
          <p:cNvPr id="195" name="Google Shape;195;p33"/>
          <p:cNvPicPr preferRelativeResize="0"/>
          <p:nvPr/>
        </p:nvPicPr>
        <p:blipFill>
          <a:blip r:embed="rId3">
            <a:alphaModFix/>
          </a:blip>
          <a:stretch>
            <a:fillRect/>
          </a:stretch>
        </p:blipFill>
        <p:spPr>
          <a:xfrm>
            <a:off x="152400" y="1635250"/>
            <a:ext cx="8839204" cy="25205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460950" y="2065350"/>
            <a:ext cx="8222100" cy="1012800"/>
          </a:xfrm>
          <a:prstGeom prst="rect">
            <a:avLst/>
          </a:prstGeom>
        </p:spPr>
        <p:txBody>
          <a:bodyPr anchorCtr="0" anchor="ctr" bIns="91425" lIns="91425" spcFirstLastPara="1" rIns="91425" wrap="square" tIns="91425">
            <a:normAutofit fontScale="90000"/>
          </a:bodyPr>
          <a:lstStyle/>
          <a:p>
            <a:pPr indent="0" lvl="0" marL="457200" rtl="0" algn="l">
              <a:spcBef>
                <a:spcPts val="0"/>
              </a:spcBef>
              <a:spcAft>
                <a:spcPts val="0"/>
              </a:spcAft>
              <a:buNone/>
            </a:pPr>
            <a:r>
              <a:rPr lang="en"/>
              <a:t>Model Efficiency, Compression and Distillation</a:t>
            </a:r>
            <a:endParaRPr/>
          </a:p>
        </p:txBody>
      </p:sp>
      <p:pic>
        <p:nvPicPr>
          <p:cNvPr id="201" name="Google Shape;201;p34"/>
          <p:cNvPicPr preferRelativeResize="0"/>
          <p:nvPr/>
        </p:nvPicPr>
        <p:blipFill>
          <a:blip r:embed="rId3">
            <a:alphaModFix/>
          </a:blip>
          <a:stretch>
            <a:fillRect/>
          </a:stretch>
        </p:blipFill>
        <p:spPr>
          <a:xfrm>
            <a:off x="6544275" y="2988625"/>
            <a:ext cx="1760550" cy="176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Efficiency</a:t>
            </a:r>
            <a:endParaRPr/>
          </a:p>
        </p:txBody>
      </p:sp>
      <p:sp>
        <p:nvSpPr>
          <p:cNvPr id="207" name="Google Shape;207;p35"/>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Computational Efficiency:</a:t>
            </a:r>
            <a:endParaRPr/>
          </a:p>
          <a:p>
            <a:pPr indent="-317500" lvl="1" marL="914400" rtl="0" algn="l">
              <a:spcBef>
                <a:spcPts val="0"/>
              </a:spcBef>
              <a:spcAft>
                <a:spcPts val="0"/>
              </a:spcAft>
              <a:buSzPts val="1400"/>
              <a:buAutoNum type="alphaLcPeriod"/>
            </a:pPr>
            <a:r>
              <a:rPr lang="en"/>
              <a:t>Efficient architectures</a:t>
            </a:r>
            <a:endParaRPr/>
          </a:p>
          <a:p>
            <a:pPr indent="-317500" lvl="1" marL="914400" rtl="0" algn="l">
              <a:spcBef>
                <a:spcPts val="0"/>
              </a:spcBef>
              <a:spcAft>
                <a:spcPts val="0"/>
              </a:spcAft>
              <a:buSzPts val="1400"/>
              <a:buAutoNum type="alphaLcPeriod"/>
            </a:pPr>
            <a:r>
              <a:rPr lang="en"/>
              <a:t>Efficient code</a:t>
            </a:r>
            <a:endParaRPr/>
          </a:p>
          <a:p>
            <a:pPr indent="-317500" lvl="1" marL="914400" rtl="0" algn="l">
              <a:spcBef>
                <a:spcPts val="0"/>
              </a:spcBef>
              <a:spcAft>
                <a:spcPts val="0"/>
              </a:spcAft>
              <a:buSzPts val="1400"/>
              <a:buAutoNum type="alphaLcPeriod"/>
            </a:pPr>
            <a:r>
              <a:rPr lang="en"/>
              <a:t>Efficient hardware</a:t>
            </a:r>
            <a:endParaRPr/>
          </a:p>
          <a:p>
            <a:pPr indent="-342900" lvl="0" marL="457200" rtl="0" algn="l">
              <a:spcBef>
                <a:spcPts val="0"/>
              </a:spcBef>
              <a:spcAft>
                <a:spcPts val="0"/>
              </a:spcAft>
              <a:buSzPts val="1800"/>
              <a:buAutoNum type="arabicPeriod"/>
            </a:pPr>
            <a:r>
              <a:rPr lang="en"/>
              <a:t>Idea Efficiency:</a:t>
            </a:r>
            <a:endParaRPr/>
          </a:p>
          <a:p>
            <a:pPr indent="-317500" lvl="1" marL="914400" rtl="0" algn="l">
              <a:spcBef>
                <a:spcPts val="0"/>
              </a:spcBef>
              <a:spcAft>
                <a:spcPts val="0"/>
              </a:spcAft>
              <a:buSzPts val="1400"/>
              <a:buAutoNum type="alphaLcPeriod"/>
            </a:pPr>
            <a:r>
              <a:rPr lang="en"/>
              <a:t>Simplicity</a:t>
            </a:r>
            <a:endParaRPr/>
          </a:p>
          <a:p>
            <a:pPr indent="-317500" lvl="1" marL="914400" rtl="0" algn="l">
              <a:spcBef>
                <a:spcPts val="0"/>
              </a:spcBef>
              <a:spcAft>
                <a:spcPts val="0"/>
              </a:spcAft>
              <a:buSzPts val="1400"/>
              <a:buAutoNum type="alphaLcPeriod"/>
            </a:pPr>
            <a:r>
              <a:rPr lang="en"/>
              <a:t>Ease of thought and composition</a:t>
            </a:r>
            <a:endParaRPr/>
          </a:p>
          <a:p>
            <a:pPr indent="-317500" lvl="1" marL="914400" rtl="0" algn="l">
              <a:spcBef>
                <a:spcPts val="0"/>
              </a:spcBef>
              <a:spcAft>
                <a:spcPts val="0"/>
              </a:spcAft>
              <a:buSzPts val="1400"/>
              <a:buAutoNum type="alphaLcPeriod"/>
            </a:pPr>
            <a:r>
              <a:rPr lang="en"/>
              <a:t>Cognitive complexity</a:t>
            </a:r>
            <a:endParaRPr/>
          </a:p>
          <a:p>
            <a:pPr indent="-317500" lvl="1" marL="914400" rtl="0" algn="l">
              <a:spcBef>
                <a:spcPts val="0"/>
              </a:spcBef>
              <a:spcAft>
                <a:spcPts val="0"/>
              </a:spcAft>
              <a:buSzPts val="1400"/>
              <a:buAutoNum type="alphaLcPeriod"/>
            </a:pPr>
            <a:r>
              <a:rPr lang="en"/>
              <a:t>Scalability</a:t>
            </a:r>
            <a:endParaRPr/>
          </a:p>
          <a:p>
            <a:pPr indent="-342900" lvl="0" marL="457200" rtl="0" algn="l">
              <a:spcBef>
                <a:spcPts val="0"/>
              </a:spcBef>
              <a:spcAft>
                <a:spcPts val="0"/>
              </a:spcAft>
              <a:buSzPts val="1800"/>
              <a:buAutoNum type="arabicPeriod"/>
            </a:pPr>
            <a:r>
              <a:rPr lang="en"/>
              <a:t>Research Efficiency:</a:t>
            </a:r>
            <a:endParaRPr/>
          </a:p>
          <a:p>
            <a:pPr indent="-317500" lvl="1" marL="914400" rtl="0" algn="l">
              <a:spcBef>
                <a:spcPts val="0"/>
              </a:spcBef>
              <a:spcAft>
                <a:spcPts val="0"/>
              </a:spcAft>
              <a:buSzPts val="1400"/>
              <a:buAutoNum type="alphaLcPeriod"/>
            </a:pPr>
            <a:r>
              <a:rPr lang="en"/>
              <a:t>Ease of access and use</a:t>
            </a:r>
            <a:endParaRPr/>
          </a:p>
          <a:p>
            <a:pPr indent="-317500" lvl="1" marL="914400" rtl="0" algn="l">
              <a:spcBef>
                <a:spcPts val="0"/>
              </a:spcBef>
              <a:spcAft>
                <a:spcPts val="0"/>
              </a:spcAft>
              <a:buSzPts val="1400"/>
              <a:buAutoNum type="alphaLcPeriod"/>
            </a:pPr>
            <a:r>
              <a:rPr lang="en"/>
              <a:t>Ease of modification</a:t>
            </a:r>
            <a:endParaRPr/>
          </a:p>
          <a:p>
            <a:pPr indent="-317500" lvl="1" marL="914400" rtl="0" algn="l">
              <a:spcBef>
                <a:spcPts val="0"/>
              </a:spcBef>
              <a:spcAft>
                <a:spcPts val="0"/>
              </a:spcAft>
              <a:buSzPts val="1400"/>
              <a:buAutoNum type="alphaLcPeriod"/>
            </a:pPr>
            <a:r>
              <a:rPr lang="en"/>
              <a:t>Ease of evaluation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71900" y="56650"/>
            <a:ext cx="8222100" cy="767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
              <a:t>Model Compression Branches</a:t>
            </a:r>
            <a:endParaRPr/>
          </a:p>
        </p:txBody>
      </p:sp>
      <p:sp>
        <p:nvSpPr>
          <p:cNvPr id="212" name="Google Shape;212;p36"/>
          <p:cNvSpPr txBox="1"/>
          <p:nvPr>
            <p:ph idx="1" type="body"/>
          </p:nvPr>
        </p:nvSpPr>
        <p:spPr>
          <a:xfrm>
            <a:off x="471900" y="1052400"/>
            <a:ext cx="8078100" cy="3576900"/>
          </a:xfrm>
          <a:prstGeom prst="rect">
            <a:avLst/>
          </a:prstGeom>
        </p:spPr>
        <p:txBody>
          <a:bodyPr anchorCtr="0" anchor="ctr" bIns="0" lIns="0" spcFirstLastPara="1" rIns="0" wrap="square" tIns="0">
            <a:normAutofit/>
          </a:bodyPr>
          <a:lstStyle/>
          <a:p>
            <a:pPr indent="-342900" lvl="0" marL="457200" rtl="0" algn="l">
              <a:spcBef>
                <a:spcPts val="0"/>
              </a:spcBef>
              <a:spcAft>
                <a:spcPts val="0"/>
              </a:spcAft>
              <a:buSzPts val="1800"/>
              <a:buChar char="●"/>
            </a:pPr>
            <a:r>
              <a:rPr lang="en"/>
              <a:t>Model Pruning: Remove lower importance connections to reduce model size – sparsity becomes key</a:t>
            </a:r>
            <a:endParaRPr/>
          </a:p>
          <a:p>
            <a:pPr indent="-342900" lvl="0" marL="457200" rtl="0" algn="l">
              <a:spcBef>
                <a:spcPts val="0"/>
              </a:spcBef>
              <a:spcAft>
                <a:spcPts val="0"/>
              </a:spcAft>
              <a:buSzPts val="1800"/>
              <a:buChar char="●"/>
            </a:pPr>
            <a:r>
              <a:rPr lang="en"/>
              <a:t>Quantization: Reduce numerical precision of weights and activations.</a:t>
            </a:r>
            <a:endParaRPr/>
          </a:p>
          <a:p>
            <a:pPr indent="-342900" lvl="0" marL="457200" rtl="0" algn="l">
              <a:spcBef>
                <a:spcPts val="0"/>
              </a:spcBef>
              <a:spcAft>
                <a:spcPts val="0"/>
              </a:spcAft>
              <a:buSzPts val="1800"/>
              <a:buChar char="●"/>
            </a:pPr>
            <a:r>
              <a:rPr lang="en"/>
              <a:t>Distillation: Transfer knowledge from a large model to a smaller one.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Model Pruning</a:t>
            </a:r>
            <a:endParaRPr/>
          </a:p>
        </p:txBody>
      </p:sp>
      <p:sp>
        <p:nvSpPr>
          <p:cNvPr id="218" name="Google Shape;218;p37"/>
          <p:cNvSpPr txBox="1"/>
          <p:nvPr>
            <p:ph idx="1" type="body"/>
          </p:nvPr>
        </p:nvSpPr>
        <p:spPr>
          <a:xfrm>
            <a:off x="471900" y="1052400"/>
            <a:ext cx="4100100" cy="35769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1400"/>
              <a:t>A technique that reduces weights and activations in a model. Generally requires:</a:t>
            </a:r>
            <a:endParaRPr sz="1400"/>
          </a:p>
          <a:p>
            <a:pPr indent="-290830" lvl="0" marL="457200" rtl="0" algn="l">
              <a:spcBef>
                <a:spcPts val="1200"/>
              </a:spcBef>
              <a:spcAft>
                <a:spcPts val="0"/>
              </a:spcAft>
              <a:buSzPct val="100000"/>
              <a:buAutoNum type="arabicPeriod"/>
            </a:pPr>
            <a:r>
              <a:rPr lang="en" sz="1400"/>
              <a:t>A criterion for pruning (value of gradient, weight or other)</a:t>
            </a:r>
            <a:endParaRPr sz="1400"/>
          </a:p>
          <a:p>
            <a:pPr indent="-290830" lvl="0" marL="457200" rtl="0" algn="l">
              <a:spcBef>
                <a:spcPts val="0"/>
              </a:spcBef>
              <a:spcAft>
                <a:spcPts val="0"/>
              </a:spcAft>
              <a:buSzPct val="100000"/>
              <a:buAutoNum type="arabicPeriod"/>
            </a:pPr>
            <a:r>
              <a:rPr lang="en" sz="1400"/>
              <a:t>Scale of pruning (weight, filter etc)</a:t>
            </a:r>
            <a:endParaRPr sz="1400"/>
          </a:p>
          <a:p>
            <a:pPr indent="-288607" lvl="0" marL="457200" rtl="0" algn="l">
              <a:spcBef>
                <a:spcPts val="0"/>
              </a:spcBef>
              <a:spcAft>
                <a:spcPts val="0"/>
              </a:spcAft>
              <a:buSzPct val="100000"/>
              <a:buAutoNum type="arabicPeriod"/>
            </a:pPr>
            <a:r>
              <a:rPr lang="en" sz="1350"/>
              <a:t>Halting criterion</a:t>
            </a:r>
            <a:endParaRPr sz="1350"/>
          </a:p>
          <a:p>
            <a:pPr indent="0" lvl="0" marL="0" rtl="0" algn="l">
              <a:spcBef>
                <a:spcPts val="1200"/>
              </a:spcBef>
              <a:spcAft>
                <a:spcPts val="0"/>
              </a:spcAft>
              <a:buNone/>
            </a:pPr>
            <a:r>
              <a:rPr lang="en" sz="1350"/>
              <a:t>✅ Pros</a:t>
            </a:r>
            <a:endParaRPr sz="1350"/>
          </a:p>
          <a:p>
            <a:pPr indent="0" lvl="0" marL="0" rtl="0" algn="l">
              <a:spcBef>
                <a:spcPts val="1200"/>
              </a:spcBef>
              <a:spcAft>
                <a:spcPts val="0"/>
              </a:spcAft>
              <a:buNone/>
            </a:pPr>
            <a:r>
              <a:rPr lang="en" sz="1350"/>
              <a:t>✔ Faster inference (lower latency)</a:t>
            </a:r>
            <a:br>
              <a:rPr lang="en" sz="1350"/>
            </a:br>
            <a:r>
              <a:rPr lang="en" sz="1350"/>
              <a:t>✔ Smaller model size (memory-efficient)</a:t>
            </a:r>
            <a:br>
              <a:rPr lang="en" sz="1350"/>
            </a:br>
            <a:r>
              <a:rPr lang="en" sz="1350"/>
              <a:t>✔ Lower energy consumption (better sustainability)</a:t>
            </a:r>
            <a:br>
              <a:rPr lang="en" sz="1350"/>
            </a:br>
            <a:r>
              <a:rPr lang="en" sz="1350"/>
              <a:t>✔ Improves generalization (reduces overfitting)</a:t>
            </a:r>
            <a:br>
              <a:rPr lang="en" sz="1350"/>
            </a:br>
            <a:r>
              <a:rPr lang="en" sz="1350"/>
              <a:t>✔ Works with other compression techniques</a:t>
            </a:r>
            <a:endParaRPr sz="1350"/>
          </a:p>
          <a:p>
            <a:pPr indent="0" lvl="0" marL="0" rtl="0" algn="l">
              <a:spcBef>
                <a:spcPts val="1200"/>
              </a:spcBef>
              <a:spcAft>
                <a:spcPts val="0"/>
              </a:spcAft>
              <a:buNone/>
            </a:pPr>
            <a:r>
              <a:rPr lang="en" sz="1350"/>
              <a:t>❌ Cons</a:t>
            </a:r>
            <a:endParaRPr sz="1350"/>
          </a:p>
          <a:p>
            <a:pPr indent="0" lvl="0" marL="0" rtl="0" algn="l">
              <a:spcBef>
                <a:spcPts val="1200"/>
              </a:spcBef>
              <a:spcAft>
                <a:spcPts val="1200"/>
              </a:spcAft>
              <a:buNone/>
            </a:pPr>
            <a:r>
              <a:rPr lang="en" sz="1350"/>
              <a:t>✖ Accuracy loss (if over-pruned)</a:t>
            </a:r>
            <a:br>
              <a:rPr lang="en" sz="1350"/>
            </a:br>
            <a:r>
              <a:rPr lang="en" sz="1350"/>
              <a:t>✖ Requires retraining (fine-tuning needed)</a:t>
            </a:r>
            <a:br>
              <a:rPr lang="en" sz="1350"/>
            </a:br>
            <a:r>
              <a:rPr lang="en" sz="1350"/>
              <a:t>✖ Sparse models may not speed up (hardware inefficiencies)</a:t>
            </a:r>
            <a:br>
              <a:rPr lang="en" sz="1350"/>
            </a:br>
            <a:r>
              <a:rPr lang="en" sz="1350"/>
              <a:t>✖ Hard to automate (finding the right pruning ratio)</a:t>
            </a:r>
            <a:br>
              <a:rPr lang="en" sz="1350"/>
            </a:br>
            <a:r>
              <a:rPr lang="en" sz="1350"/>
              <a:t>✖ Risk of catastrophic forgetting (bad for continual learning)</a:t>
            </a:r>
            <a:endParaRPr sz="1400"/>
          </a:p>
        </p:txBody>
      </p:sp>
      <p:pic>
        <p:nvPicPr>
          <p:cNvPr id="219" name="Google Shape;219;p37"/>
          <p:cNvPicPr preferRelativeResize="0"/>
          <p:nvPr/>
        </p:nvPicPr>
        <p:blipFill>
          <a:blip r:embed="rId3">
            <a:alphaModFix/>
          </a:blip>
          <a:stretch>
            <a:fillRect/>
          </a:stretch>
        </p:blipFill>
        <p:spPr>
          <a:xfrm>
            <a:off x="4700000" y="1786088"/>
            <a:ext cx="4201026" cy="2109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Model Quantization</a:t>
            </a:r>
            <a:endParaRPr/>
          </a:p>
        </p:txBody>
      </p:sp>
      <p:sp>
        <p:nvSpPr>
          <p:cNvPr id="225" name="Google Shape;225;p38"/>
          <p:cNvSpPr txBox="1"/>
          <p:nvPr/>
        </p:nvSpPr>
        <p:spPr>
          <a:xfrm>
            <a:off x="89025" y="1025775"/>
            <a:ext cx="4077000" cy="422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800">
                <a:latin typeface="Roboto"/>
                <a:ea typeface="Roboto"/>
                <a:cs typeface="Roboto"/>
                <a:sym typeface="Roboto"/>
              </a:rPr>
              <a:t>Popular Quantization Schemes</a:t>
            </a:r>
            <a:endParaRPr b="1" sz="800">
              <a:latin typeface="Roboto"/>
              <a:ea typeface="Roboto"/>
              <a:cs typeface="Roboto"/>
              <a:sym typeface="Roboto"/>
            </a:endParaRPr>
          </a:p>
          <a:p>
            <a:pPr indent="0" lvl="0" marL="0" rtl="0" algn="l">
              <a:lnSpc>
                <a:spcPct val="115000"/>
              </a:lnSpc>
              <a:spcBef>
                <a:spcPts val="1200"/>
              </a:spcBef>
              <a:spcAft>
                <a:spcPts val="0"/>
              </a:spcAft>
              <a:buNone/>
            </a:pPr>
            <a:r>
              <a:rPr lang="en" sz="800">
                <a:latin typeface="Roboto"/>
                <a:ea typeface="Roboto"/>
                <a:cs typeface="Roboto"/>
                <a:sym typeface="Roboto"/>
              </a:rPr>
              <a:t>📌 </a:t>
            </a:r>
            <a:r>
              <a:rPr b="1" lang="en" sz="800">
                <a:latin typeface="Roboto"/>
                <a:ea typeface="Roboto"/>
                <a:cs typeface="Roboto"/>
                <a:sym typeface="Roboto"/>
              </a:rPr>
              <a:t>Post-Training Quantization (PTQ)</a:t>
            </a:r>
            <a:r>
              <a:rPr lang="en" sz="800">
                <a:latin typeface="Roboto"/>
                <a:ea typeface="Roboto"/>
                <a:cs typeface="Roboto"/>
                <a:sym typeface="Roboto"/>
              </a:rPr>
              <a:t> – Fast but higher accuracy loss</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Quantization-Aware Training (QAT)</a:t>
            </a:r>
            <a:r>
              <a:rPr lang="en" sz="800">
                <a:latin typeface="Roboto"/>
                <a:ea typeface="Roboto"/>
                <a:cs typeface="Roboto"/>
                <a:sym typeface="Roboto"/>
              </a:rPr>
              <a:t> – Better accuracy, more complex</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Dynamic vs. Static Quantization</a:t>
            </a:r>
            <a:r>
              <a:rPr lang="en" sz="800">
                <a:latin typeface="Roboto"/>
                <a:ea typeface="Roboto"/>
                <a:cs typeface="Roboto"/>
                <a:sym typeface="Roboto"/>
              </a:rPr>
              <a:t> – Runtime vs. precomputed activations</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4-bit, 8-bit, and Grouped Quantization</a:t>
            </a:r>
            <a:r>
              <a:rPr lang="en" sz="800">
                <a:latin typeface="Roboto"/>
                <a:ea typeface="Roboto"/>
                <a:cs typeface="Roboto"/>
                <a:sym typeface="Roboto"/>
              </a:rPr>
              <a:t> – Common for LLMs</a:t>
            </a:r>
            <a:endParaRPr sz="800">
              <a:latin typeface="Roboto"/>
              <a:ea typeface="Roboto"/>
              <a:cs typeface="Roboto"/>
              <a:sym typeface="Roboto"/>
            </a:endParaRPr>
          </a:p>
          <a:p>
            <a:pPr indent="0" lvl="0" marL="0" rtl="0" algn="l">
              <a:lnSpc>
                <a:spcPct val="115000"/>
              </a:lnSpc>
              <a:spcBef>
                <a:spcPts val="1200"/>
              </a:spcBef>
              <a:spcAft>
                <a:spcPts val="0"/>
              </a:spcAft>
              <a:buNone/>
            </a:pPr>
            <a:r>
              <a:rPr b="1" lang="en" sz="800">
                <a:latin typeface="Roboto"/>
                <a:ea typeface="Roboto"/>
                <a:cs typeface="Roboto"/>
                <a:sym typeface="Roboto"/>
              </a:rPr>
              <a:t>✅ Pros</a:t>
            </a:r>
            <a:endParaRPr b="1" sz="800">
              <a:latin typeface="Roboto"/>
              <a:ea typeface="Roboto"/>
              <a:cs typeface="Roboto"/>
              <a:sym typeface="Roboto"/>
            </a:endParaRPr>
          </a:p>
          <a:p>
            <a:pPr indent="0" lvl="0" marL="0" rtl="0" algn="l">
              <a:lnSpc>
                <a:spcPct val="115000"/>
              </a:lnSpc>
              <a:spcBef>
                <a:spcPts val="1200"/>
              </a:spcBef>
              <a:spcAft>
                <a:spcPts val="0"/>
              </a:spcAft>
              <a:buNone/>
            </a:pPr>
            <a:r>
              <a:rPr lang="en" sz="800">
                <a:latin typeface="Roboto"/>
                <a:ea typeface="Roboto"/>
                <a:cs typeface="Roboto"/>
                <a:sym typeface="Roboto"/>
              </a:rPr>
              <a:t>✔ </a:t>
            </a:r>
            <a:r>
              <a:rPr b="1" lang="en" sz="800">
                <a:latin typeface="Roboto"/>
                <a:ea typeface="Roboto"/>
                <a:cs typeface="Roboto"/>
                <a:sym typeface="Roboto"/>
              </a:rPr>
              <a:t>Smaller models</a:t>
            </a:r>
            <a:r>
              <a:rPr lang="en" sz="800">
                <a:latin typeface="Roboto"/>
                <a:ea typeface="Roboto"/>
                <a:cs typeface="Roboto"/>
                <a:sym typeface="Roboto"/>
              </a:rPr>
              <a:t> (lower memory footprint)</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Faster inference</a:t>
            </a:r>
            <a:r>
              <a:rPr lang="en" sz="800">
                <a:latin typeface="Roboto"/>
                <a:ea typeface="Roboto"/>
                <a:cs typeface="Roboto"/>
                <a:sym typeface="Roboto"/>
              </a:rPr>
              <a:t> (CPU/GPU/TPU acceleration)</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Lower power consumption</a:t>
            </a:r>
            <a:r>
              <a:rPr lang="en" sz="800">
                <a:latin typeface="Roboto"/>
                <a:ea typeface="Roboto"/>
                <a:cs typeface="Roboto"/>
                <a:sym typeface="Roboto"/>
              </a:rPr>
              <a:t> (great for mobile/IoT)</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Compatible with hardware accelerators</a:t>
            </a:r>
            <a:r>
              <a:rPr lang="en" sz="800">
                <a:latin typeface="Roboto"/>
                <a:ea typeface="Roboto"/>
                <a:cs typeface="Roboto"/>
                <a:sym typeface="Roboto"/>
              </a:rPr>
              <a:t> (INT8, FP16, etc.)</a:t>
            </a:r>
            <a:endParaRPr sz="800">
              <a:latin typeface="Roboto"/>
              <a:ea typeface="Roboto"/>
              <a:cs typeface="Roboto"/>
              <a:sym typeface="Roboto"/>
            </a:endParaRPr>
          </a:p>
          <a:p>
            <a:pPr indent="0" lvl="0" marL="0" rtl="0" algn="l">
              <a:lnSpc>
                <a:spcPct val="115000"/>
              </a:lnSpc>
              <a:spcBef>
                <a:spcPts val="1200"/>
              </a:spcBef>
              <a:spcAft>
                <a:spcPts val="0"/>
              </a:spcAft>
              <a:buNone/>
            </a:pPr>
            <a:r>
              <a:rPr b="1" lang="en" sz="800">
                <a:latin typeface="Roboto"/>
                <a:ea typeface="Roboto"/>
                <a:cs typeface="Roboto"/>
                <a:sym typeface="Roboto"/>
              </a:rPr>
              <a:t>❌ Cons</a:t>
            </a:r>
            <a:endParaRPr b="1" sz="800">
              <a:latin typeface="Roboto"/>
              <a:ea typeface="Roboto"/>
              <a:cs typeface="Roboto"/>
              <a:sym typeface="Roboto"/>
            </a:endParaRPr>
          </a:p>
          <a:p>
            <a:pPr indent="0" lvl="0" marL="0" rtl="0" algn="l">
              <a:lnSpc>
                <a:spcPct val="115000"/>
              </a:lnSpc>
              <a:spcBef>
                <a:spcPts val="1200"/>
              </a:spcBef>
              <a:spcAft>
                <a:spcPts val="0"/>
              </a:spcAft>
              <a:buNone/>
            </a:pPr>
            <a:r>
              <a:rPr lang="en" sz="800">
                <a:latin typeface="Roboto"/>
                <a:ea typeface="Roboto"/>
                <a:cs typeface="Roboto"/>
                <a:sym typeface="Roboto"/>
              </a:rPr>
              <a:t>✖ </a:t>
            </a:r>
            <a:r>
              <a:rPr b="1" lang="en" sz="800">
                <a:latin typeface="Roboto"/>
                <a:ea typeface="Roboto"/>
                <a:cs typeface="Roboto"/>
                <a:sym typeface="Roboto"/>
              </a:rPr>
              <a:t>Accuracy drop</a:t>
            </a:r>
            <a:r>
              <a:rPr lang="en" sz="800">
                <a:latin typeface="Roboto"/>
                <a:ea typeface="Roboto"/>
                <a:cs typeface="Roboto"/>
                <a:sym typeface="Roboto"/>
              </a:rPr>
              <a:t> (especially in aggressive quantization)</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Numerical instability</a:t>
            </a:r>
            <a:r>
              <a:rPr lang="en" sz="800">
                <a:latin typeface="Roboto"/>
                <a:ea typeface="Roboto"/>
                <a:cs typeface="Roboto"/>
                <a:sym typeface="Roboto"/>
              </a:rPr>
              <a:t> (rounding errors, precision loss)</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Hardware-dependent benefits</a:t>
            </a:r>
            <a:r>
              <a:rPr lang="en" sz="800">
                <a:latin typeface="Roboto"/>
                <a:ea typeface="Roboto"/>
                <a:cs typeface="Roboto"/>
                <a:sym typeface="Roboto"/>
              </a:rPr>
              <a:t> (not all platforms support it)</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Hard to quantify post hoc</a:t>
            </a:r>
            <a:r>
              <a:rPr lang="en" sz="800">
                <a:latin typeface="Roboto"/>
                <a:ea typeface="Roboto"/>
                <a:cs typeface="Roboto"/>
                <a:sym typeface="Roboto"/>
              </a:rPr>
              <a:t> (if not trained with quantization in mind)</a:t>
            </a:r>
            <a:endParaRPr sz="800">
              <a:latin typeface="Roboto"/>
              <a:ea typeface="Roboto"/>
              <a:cs typeface="Roboto"/>
              <a:sym typeface="Roboto"/>
            </a:endParaRPr>
          </a:p>
          <a:p>
            <a:pPr indent="0" lvl="0" marL="0" rtl="0" algn="l">
              <a:lnSpc>
                <a:spcPct val="115000"/>
              </a:lnSpc>
              <a:spcBef>
                <a:spcPts val="1200"/>
              </a:spcBef>
              <a:spcAft>
                <a:spcPts val="0"/>
              </a:spcAft>
              <a:buNone/>
            </a:pPr>
            <a:r>
              <a:rPr b="1" lang="en" sz="800">
                <a:latin typeface="Roboto"/>
                <a:ea typeface="Roboto"/>
                <a:cs typeface="Roboto"/>
                <a:sym typeface="Roboto"/>
              </a:rPr>
              <a:t>🛠 Top Quantization Libraries</a:t>
            </a:r>
            <a:endParaRPr b="1" sz="800">
              <a:latin typeface="Roboto"/>
              <a:ea typeface="Roboto"/>
              <a:cs typeface="Roboto"/>
              <a:sym typeface="Roboto"/>
            </a:endParaRPr>
          </a:p>
          <a:p>
            <a:pPr indent="0" lvl="0" marL="0" rtl="0" algn="l">
              <a:lnSpc>
                <a:spcPct val="115000"/>
              </a:lnSpc>
              <a:spcBef>
                <a:spcPts val="1200"/>
              </a:spcBef>
              <a:spcAft>
                <a:spcPts val="0"/>
              </a:spcAft>
              <a:buNone/>
            </a:pPr>
            <a:r>
              <a:rPr lang="en" sz="800">
                <a:latin typeface="Roboto"/>
                <a:ea typeface="Roboto"/>
                <a:cs typeface="Roboto"/>
                <a:sym typeface="Roboto"/>
              </a:rPr>
              <a:t>🚀 </a:t>
            </a:r>
            <a:r>
              <a:rPr b="1" lang="en" sz="800">
                <a:solidFill>
                  <a:srgbClr val="188038"/>
                </a:solidFill>
                <a:latin typeface="Roboto"/>
                <a:ea typeface="Roboto"/>
                <a:cs typeface="Roboto"/>
                <a:sym typeface="Roboto"/>
              </a:rPr>
              <a:t>bitsandbytes</a:t>
            </a:r>
            <a:r>
              <a:rPr b="1" lang="en" sz="800">
                <a:latin typeface="Roboto"/>
                <a:ea typeface="Roboto"/>
                <a:cs typeface="Roboto"/>
                <a:sym typeface="Roboto"/>
              </a:rPr>
              <a:t> (Hugging Face)</a:t>
            </a:r>
            <a:r>
              <a:rPr lang="en" sz="800">
                <a:latin typeface="Roboto"/>
                <a:ea typeface="Roboto"/>
                <a:cs typeface="Roboto"/>
                <a:sym typeface="Roboto"/>
              </a:rPr>
              <a:t> – 4-bit/8-bit quantization</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GPTQ</a:t>
            </a:r>
            <a:r>
              <a:rPr lang="en" sz="800">
                <a:latin typeface="Roboto"/>
                <a:ea typeface="Roboto"/>
                <a:cs typeface="Roboto"/>
                <a:sym typeface="Roboto"/>
              </a:rPr>
              <a:t> – Optimized 4-bit quantization for LLaMA, GPT</a:t>
            </a:r>
            <a:br>
              <a:rPr lang="en" sz="800">
                <a:latin typeface="Roboto"/>
                <a:ea typeface="Roboto"/>
                <a:cs typeface="Roboto"/>
                <a:sym typeface="Roboto"/>
              </a:rPr>
            </a:br>
            <a:r>
              <a:rPr lang="en" sz="800">
                <a:latin typeface="Roboto"/>
                <a:ea typeface="Roboto"/>
                <a:cs typeface="Roboto"/>
                <a:sym typeface="Roboto"/>
              </a:rPr>
              <a:t>🚀 </a:t>
            </a:r>
            <a:r>
              <a:rPr b="1" lang="en" sz="800">
                <a:latin typeface="Roboto"/>
                <a:ea typeface="Roboto"/>
                <a:cs typeface="Roboto"/>
                <a:sym typeface="Roboto"/>
              </a:rPr>
              <a:t>TensorRT-LLM</a:t>
            </a:r>
            <a:r>
              <a:rPr lang="en" sz="800">
                <a:latin typeface="Roboto"/>
                <a:ea typeface="Roboto"/>
                <a:cs typeface="Roboto"/>
                <a:sym typeface="Roboto"/>
              </a:rPr>
              <a:t> – Best for NVIDIA GPUs</a:t>
            </a:r>
            <a:endParaRPr sz="800">
              <a:latin typeface="Roboto"/>
              <a:ea typeface="Roboto"/>
              <a:cs typeface="Roboto"/>
              <a:sym typeface="Roboto"/>
            </a:endParaRPr>
          </a:p>
          <a:p>
            <a:pPr indent="0" lvl="0" marL="0" rtl="0" algn="l">
              <a:lnSpc>
                <a:spcPct val="115000"/>
              </a:lnSpc>
              <a:spcBef>
                <a:spcPts val="1200"/>
              </a:spcBef>
              <a:spcAft>
                <a:spcPts val="1200"/>
              </a:spcAft>
              <a:buNone/>
            </a:pPr>
            <a:r>
              <a:t/>
            </a:r>
            <a:endParaRPr b="1" sz="800">
              <a:latin typeface="Roboto"/>
              <a:ea typeface="Roboto"/>
              <a:cs typeface="Roboto"/>
              <a:sym typeface="Roboto"/>
            </a:endParaRPr>
          </a:p>
        </p:txBody>
      </p:sp>
      <p:pic>
        <p:nvPicPr>
          <p:cNvPr id="226" name="Google Shape;226;p38"/>
          <p:cNvPicPr preferRelativeResize="0"/>
          <p:nvPr/>
        </p:nvPicPr>
        <p:blipFill>
          <a:blip r:embed="rId3">
            <a:alphaModFix/>
          </a:blip>
          <a:stretch>
            <a:fillRect/>
          </a:stretch>
        </p:blipFill>
        <p:spPr>
          <a:xfrm>
            <a:off x="4804800" y="2182776"/>
            <a:ext cx="3925525" cy="191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471900" y="56650"/>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Distillation - </a:t>
            </a:r>
            <a:r>
              <a:rPr lang="en" u="sng">
                <a:solidFill>
                  <a:schemeClr val="hlink"/>
                </a:solidFill>
                <a:hlinkClick r:id="rId3"/>
              </a:rPr>
              <a:t>https://arxiv.org/abs/1503.02531</a:t>
            </a:r>
            <a:endParaRPr/>
          </a:p>
        </p:txBody>
      </p:sp>
      <p:sp>
        <p:nvSpPr>
          <p:cNvPr id="232" name="Google Shape;232;p39"/>
          <p:cNvSpPr txBox="1"/>
          <p:nvPr/>
        </p:nvSpPr>
        <p:spPr>
          <a:xfrm>
            <a:off x="1785475" y="2366100"/>
            <a:ext cx="27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pic>
        <p:nvPicPr>
          <p:cNvPr id="233" name="Google Shape;233;p39"/>
          <p:cNvPicPr preferRelativeResize="0"/>
          <p:nvPr/>
        </p:nvPicPr>
        <p:blipFill>
          <a:blip r:embed="rId4">
            <a:alphaModFix/>
          </a:blip>
          <a:stretch>
            <a:fillRect/>
          </a:stretch>
        </p:blipFill>
        <p:spPr>
          <a:xfrm>
            <a:off x="1604650" y="1131600"/>
            <a:ext cx="5934701" cy="3967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High Level Idea</a:t>
            </a:r>
            <a:endParaRPr/>
          </a:p>
        </p:txBody>
      </p:sp>
      <p:pic>
        <p:nvPicPr>
          <p:cNvPr id="239" name="Google Shape;239;p40"/>
          <p:cNvPicPr preferRelativeResize="0"/>
          <p:nvPr/>
        </p:nvPicPr>
        <p:blipFill>
          <a:blip r:embed="rId3">
            <a:alphaModFix/>
          </a:blip>
          <a:stretch>
            <a:fillRect/>
          </a:stretch>
        </p:blipFill>
        <p:spPr>
          <a:xfrm>
            <a:off x="1015575" y="1346499"/>
            <a:ext cx="7112826" cy="3215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A conundrum</a:t>
            </a:r>
            <a:endParaRPr/>
          </a:p>
        </p:txBody>
      </p:sp>
      <p:pic>
        <p:nvPicPr>
          <p:cNvPr id="245" name="Google Shape;245;p41"/>
          <p:cNvPicPr preferRelativeResize="0"/>
          <p:nvPr/>
        </p:nvPicPr>
        <p:blipFill>
          <a:blip r:embed="rId3">
            <a:alphaModFix/>
          </a:blip>
          <a:stretch>
            <a:fillRect/>
          </a:stretch>
        </p:blipFill>
        <p:spPr>
          <a:xfrm>
            <a:off x="1115300" y="1320300"/>
            <a:ext cx="6696075" cy="2895600"/>
          </a:xfrm>
          <a:prstGeom prst="rect">
            <a:avLst/>
          </a:prstGeom>
          <a:noFill/>
          <a:ln>
            <a:noFill/>
          </a:ln>
        </p:spPr>
      </p:pic>
      <p:sp>
        <p:nvSpPr>
          <p:cNvPr id="246" name="Google Shape;246;p41"/>
          <p:cNvSpPr txBox="1"/>
          <p:nvPr/>
        </p:nvSpPr>
        <p:spPr>
          <a:xfrm>
            <a:off x="2810700" y="4446750"/>
            <a:ext cx="333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Which student performs best?</a:t>
            </a:r>
            <a:endParaRPr sz="1800">
              <a:solidFill>
                <a:schemeClr val="lt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But why?</a:t>
            </a:r>
            <a:endParaRPr/>
          </a:p>
        </p:txBody>
      </p:sp>
      <p:pic>
        <p:nvPicPr>
          <p:cNvPr id="252" name="Google Shape;252;p42"/>
          <p:cNvPicPr preferRelativeResize="0"/>
          <p:nvPr/>
        </p:nvPicPr>
        <p:blipFill>
          <a:blip r:embed="rId3">
            <a:alphaModFix/>
          </a:blip>
          <a:stretch>
            <a:fillRect/>
          </a:stretch>
        </p:blipFill>
        <p:spPr>
          <a:xfrm>
            <a:off x="7098300" y="1607747"/>
            <a:ext cx="1062375" cy="2620050"/>
          </a:xfrm>
          <a:prstGeom prst="rect">
            <a:avLst/>
          </a:prstGeom>
          <a:noFill/>
          <a:ln>
            <a:noFill/>
          </a:ln>
        </p:spPr>
      </p:pic>
      <p:sp>
        <p:nvSpPr>
          <p:cNvPr id="253" name="Google Shape;253;p42"/>
          <p:cNvSpPr txBox="1"/>
          <p:nvPr/>
        </p:nvSpPr>
        <p:spPr>
          <a:xfrm>
            <a:off x="471900" y="1050000"/>
            <a:ext cx="63216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2"/>
                </a:solidFill>
                <a:latin typeface="Roboto"/>
                <a:ea typeface="Roboto"/>
                <a:cs typeface="Roboto"/>
                <a:sym typeface="Roboto"/>
              </a:rPr>
              <a:t>Nobody really knows yet. </a:t>
            </a:r>
            <a:endParaRPr sz="1300">
              <a:solidFill>
                <a:schemeClr val="lt2"/>
              </a:solidFill>
              <a:latin typeface="Roboto"/>
              <a:ea typeface="Roboto"/>
              <a:cs typeface="Roboto"/>
              <a:sym typeface="Roboto"/>
            </a:endParaRPr>
          </a:p>
          <a:p>
            <a:pPr indent="0" lvl="0" marL="0" rtl="0" algn="l">
              <a:spcBef>
                <a:spcPts val="0"/>
              </a:spcBef>
              <a:spcAft>
                <a:spcPts val="0"/>
              </a:spcAft>
              <a:buNone/>
            </a:pPr>
            <a:r>
              <a:rPr lang="en" sz="1300">
                <a:solidFill>
                  <a:schemeClr val="lt2"/>
                </a:solidFill>
                <a:latin typeface="Roboto"/>
                <a:ea typeface="Roboto"/>
                <a:cs typeface="Roboto"/>
                <a:sym typeface="Roboto"/>
              </a:rPr>
              <a:t>However, some of my own views:</a:t>
            </a:r>
            <a:endParaRPr sz="1300">
              <a:solidFill>
                <a:schemeClr val="lt2"/>
              </a:solidFill>
              <a:latin typeface="Roboto"/>
              <a:ea typeface="Roboto"/>
              <a:cs typeface="Roboto"/>
              <a:sym typeface="Roboto"/>
            </a:endParaRPr>
          </a:p>
          <a:p>
            <a:pPr indent="0" lvl="0" marL="0" rtl="0" algn="l">
              <a:spcBef>
                <a:spcPts val="0"/>
              </a:spcBef>
              <a:spcAft>
                <a:spcPts val="0"/>
              </a:spcAft>
              <a:buNone/>
            </a:pPr>
            <a:r>
              <a:t/>
            </a:r>
            <a:endParaRPr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AutoNum type="arabicPeriod"/>
            </a:pPr>
            <a:r>
              <a:rPr lang="en" sz="1300">
                <a:solidFill>
                  <a:schemeClr val="lt2"/>
                </a:solidFill>
                <a:latin typeface="Roboto"/>
                <a:ea typeface="Roboto"/>
                <a:cs typeface="Roboto"/>
                <a:sym typeface="Roboto"/>
              </a:rPr>
              <a:t>Lottery Ticket Hypothesis </a:t>
            </a:r>
            <a:r>
              <a:rPr lang="en" sz="1300" u="sng">
                <a:solidFill>
                  <a:schemeClr val="hlink"/>
                </a:solidFill>
                <a:latin typeface="Roboto"/>
                <a:ea typeface="Roboto"/>
                <a:cs typeface="Roboto"/>
                <a:sym typeface="Roboto"/>
                <a:hlinkClick r:id="rId4"/>
              </a:rPr>
              <a:t>https://arxiv.org/abs/1803.03635</a:t>
            </a:r>
            <a:r>
              <a:rPr lang="en" sz="1300">
                <a:solidFill>
                  <a:schemeClr val="lt2"/>
                </a:solidFill>
                <a:latin typeface="Roboto"/>
                <a:ea typeface="Roboto"/>
                <a:cs typeface="Roboto"/>
                <a:sym typeface="Roboto"/>
              </a:rPr>
              <a:t> -&gt; Within a large NN there exists a small NN that performs as well as the big one, but to find it you MUST train the big one first. </a:t>
            </a:r>
            <a:endParaRPr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AutoNum type="arabicPeriod"/>
            </a:pPr>
            <a:r>
              <a:rPr lang="en" sz="1300">
                <a:solidFill>
                  <a:schemeClr val="lt2"/>
                </a:solidFill>
                <a:latin typeface="Roboto"/>
                <a:ea typeface="Roboto"/>
                <a:cs typeface="Roboto"/>
                <a:sym typeface="Roboto"/>
              </a:rPr>
              <a:t>Distillation may in fact be distilling that small subnetwork from the larger teacher into the smaller student. A form of adaptive pruning if you will that adjusts based on the student size. </a:t>
            </a:r>
            <a:endParaRPr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AutoNum type="arabicPeriod"/>
            </a:pPr>
            <a:r>
              <a:rPr lang="en" sz="1300">
                <a:solidFill>
                  <a:schemeClr val="lt2"/>
                </a:solidFill>
                <a:latin typeface="Roboto"/>
                <a:ea typeface="Roboto"/>
                <a:cs typeface="Roboto"/>
                <a:sym typeface="Roboto"/>
              </a:rPr>
              <a:t>Since large networks generally generalize better than smaller ones, finding that subnet can yield large model performance in smaller footprint. </a:t>
            </a:r>
            <a:endParaRPr sz="1300">
              <a:solidFill>
                <a:schemeClr val="lt2"/>
              </a:solidFill>
              <a:latin typeface="Roboto"/>
              <a:ea typeface="Roboto"/>
              <a:cs typeface="Roboto"/>
              <a:sym typeface="Roboto"/>
            </a:endParaRPr>
          </a:p>
          <a:p>
            <a:pPr indent="0" lvl="0" marL="0" rtl="0" algn="l">
              <a:spcBef>
                <a:spcPts val="0"/>
              </a:spcBef>
              <a:spcAft>
                <a:spcPts val="0"/>
              </a:spcAft>
              <a:buNone/>
            </a:pPr>
            <a:r>
              <a:t/>
            </a:r>
            <a:endParaRPr sz="1300">
              <a:solidFill>
                <a:schemeClr val="lt2"/>
              </a:solidFill>
              <a:latin typeface="Roboto"/>
              <a:ea typeface="Roboto"/>
              <a:cs typeface="Roboto"/>
              <a:sym typeface="Roboto"/>
            </a:endParaRPr>
          </a:p>
          <a:p>
            <a:pPr indent="0" lvl="0" marL="0" rtl="0" algn="l">
              <a:spcBef>
                <a:spcPts val="0"/>
              </a:spcBef>
              <a:spcAft>
                <a:spcPts val="0"/>
              </a:spcAft>
              <a:buNone/>
            </a:pPr>
            <a:r>
              <a:rPr lang="en" sz="1300">
                <a:solidFill>
                  <a:schemeClr val="lt2"/>
                </a:solidFill>
                <a:latin typeface="Roboto"/>
                <a:ea typeface="Roboto"/>
                <a:cs typeface="Roboto"/>
                <a:sym typeface="Roboto"/>
              </a:rPr>
              <a:t>A very good intuition is:</a:t>
            </a:r>
            <a:endParaRPr sz="1300">
              <a:solidFill>
                <a:schemeClr val="lt2"/>
              </a:solidFill>
              <a:latin typeface="Roboto"/>
              <a:ea typeface="Roboto"/>
              <a:cs typeface="Roboto"/>
              <a:sym typeface="Roboto"/>
            </a:endParaRPr>
          </a:p>
          <a:p>
            <a:pPr indent="0" lvl="0" marL="0" rtl="0" algn="l">
              <a:spcBef>
                <a:spcPts val="0"/>
              </a:spcBef>
              <a:spcAft>
                <a:spcPts val="0"/>
              </a:spcAft>
              <a:buNone/>
            </a:pPr>
            <a:r>
              <a:t/>
            </a:r>
            <a:endParaRPr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lang="en" sz="1300">
                <a:solidFill>
                  <a:schemeClr val="lt2"/>
                </a:solidFill>
                <a:latin typeface="Roboto"/>
                <a:ea typeface="Roboto"/>
                <a:cs typeface="Roboto"/>
                <a:sym typeface="Roboto"/>
              </a:rPr>
              <a:t>Think of as the larger model as the larger parallel search for a good solution, the more parameters and paths, the more likely a path found will be </a:t>
            </a:r>
            <a:r>
              <a:rPr lang="en" sz="1300">
                <a:solidFill>
                  <a:schemeClr val="lt2"/>
                </a:solidFill>
                <a:latin typeface="Roboto"/>
                <a:ea typeface="Roboto"/>
                <a:cs typeface="Roboto"/>
                <a:sym typeface="Roboto"/>
              </a:rPr>
              <a:t>closer to the global best. </a:t>
            </a:r>
            <a:endParaRPr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lang="en" sz="1300">
                <a:solidFill>
                  <a:schemeClr val="lt2"/>
                </a:solidFill>
                <a:latin typeface="Roboto"/>
                <a:ea typeface="Roboto"/>
                <a:cs typeface="Roboto"/>
                <a:sym typeface="Roboto"/>
              </a:rPr>
              <a:t>Once learned, that path can be compactly extracted into a smaller model. </a:t>
            </a:r>
            <a:endParaRPr sz="1300">
              <a:solidFill>
                <a:schemeClr val="lt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a:t>
            </a:r>
            <a:endParaRPr/>
          </a:p>
        </p:txBody>
      </p:sp>
      <p:pic>
        <p:nvPicPr>
          <p:cNvPr id="85" name="Google Shape;85;p16"/>
          <p:cNvPicPr preferRelativeResize="0"/>
          <p:nvPr/>
        </p:nvPicPr>
        <p:blipFill>
          <a:blip r:embed="rId3">
            <a:alphaModFix/>
          </a:blip>
          <a:stretch>
            <a:fillRect/>
          </a:stretch>
        </p:blipFill>
        <p:spPr>
          <a:xfrm>
            <a:off x="1720125" y="1528350"/>
            <a:ext cx="5606100" cy="2187750"/>
          </a:xfrm>
          <a:prstGeom prst="rect">
            <a:avLst/>
          </a:prstGeom>
          <a:noFill/>
          <a:ln>
            <a:noFill/>
          </a:ln>
        </p:spPr>
      </p:pic>
      <p:sp>
        <p:nvSpPr>
          <p:cNvPr id="86" name="Google Shape;86;p16"/>
          <p:cNvSpPr txBox="1"/>
          <p:nvPr/>
        </p:nvSpPr>
        <p:spPr>
          <a:xfrm>
            <a:off x="3189450" y="3977375"/>
            <a:ext cx="278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NOT this one …</a:t>
            </a:r>
            <a:endParaRPr sz="1800">
              <a:solidFill>
                <a:schemeClr val="lt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Types</a:t>
            </a:r>
            <a:endParaRPr/>
          </a:p>
        </p:txBody>
      </p:sp>
      <p:sp>
        <p:nvSpPr>
          <p:cNvPr id="259" name="Google Shape;259;p43"/>
          <p:cNvSpPr txBox="1"/>
          <p:nvPr>
            <p:ph idx="1" type="body"/>
          </p:nvPr>
        </p:nvSpPr>
        <p:spPr>
          <a:xfrm>
            <a:off x="471900" y="1052400"/>
            <a:ext cx="8222100" cy="2997600"/>
          </a:xfrm>
          <a:prstGeom prst="rect">
            <a:avLst/>
          </a:prstGeom>
        </p:spPr>
        <p:txBody>
          <a:bodyPr anchorCtr="0" anchor="t" bIns="91425" lIns="91425" spcFirstLastPara="1" rIns="91425" wrap="square" tIns="91425">
            <a:noAutofit/>
          </a:bodyPr>
          <a:lstStyle/>
          <a:p>
            <a:pPr indent="0" lvl="0" marL="0" rtl="0" algn="l">
              <a:lnSpc>
                <a:spcPct val="95000"/>
              </a:lnSpc>
              <a:spcBef>
                <a:spcPts val="1400"/>
              </a:spcBef>
              <a:spcAft>
                <a:spcPts val="0"/>
              </a:spcAft>
              <a:buSzPts val="1018"/>
              <a:buNone/>
            </a:pPr>
            <a:r>
              <a:rPr b="1" lang="en" sz="1240"/>
              <a:t>Knowledge Distillation (KD)</a:t>
            </a:r>
            <a:endParaRPr b="1" sz="1240"/>
          </a:p>
          <a:p>
            <a:pPr indent="0" lvl="0" marL="0" rtl="0" algn="l">
              <a:lnSpc>
                <a:spcPct val="95000"/>
              </a:lnSpc>
              <a:spcBef>
                <a:spcPts val="1400"/>
              </a:spcBef>
              <a:spcAft>
                <a:spcPts val="0"/>
              </a:spcAft>
              <a:buSzPts val="1018"/>
              <a:buNone/>
            </a:pPr>
            <a:r>
              <a:rPr b="1" lang="en" sz="1240"/>
              <a:t>Concept</a:t>
            </a:r>
            <a:endParaRPr b="1" sz="1240"/>
          </a:p>
          <a:p>
            <a:pPr indent="-307340" lvl="0" marL="457200" rtl="0" algn="l">
              <a:lnSpc>
                <a:spcPct val="95000"/>
              </a:lnSpc>
              <a:spcBef>
                <a:spcPts val="1200"/>
              </a:spcBef>
              <a:spcAft>
                <a:spcPts val="0"/>
              </a:spcAft>
              <a:buClr>
                <a:schemeClr val="lt2"/>
              </a:buClr>
              <a:buSzPts val="1240"/>
              <a:buFont typeface="Roboto"/>
              <a:buChar char="●"/>
            </a:pPr>
            <a:r>
              <a:rPr lang="en" sz="1240"/>
              <a:t>A smaller student model learns from a larger teacher model using soft labels.</a:t>
            </a:r>
            <a:endParaRPr sz="1240"/>
          </a:p>
          <a:p>
            <a:pPr indent="-307340" lvl="0" marL="457200" rtl="0" algn="l">
              <a:lnSpc>
                <a:spcPct val="95000"/>
              </a:lnSpc>
              <a:spcBef>
                <a:spcPts val="0"/>
              </a:spcBef>
              <a:spcAft>
                <a:spcPts val="0"/>
              </a:spcAft>
              <a:buClr>
                <a:schemeClr val="lt2"/>
              </a:buClr>
              <a:buSzPts val="1240"/>
              <a:buFont typeface="Roboto"/>
              <a:buChar char="●"/>
            </a:pPr>
            <a:r>
              <a:rPr lang="en" sz="1240"/>
              <a:t>Soft targets contain probability distributions, making training more informative.</a:t>
            </a:r>
            <a:endParaRPr sz="1240"/>
          </a:p>
          <a:p>
            <a:pPr indent="0" lvl="0" marL="0" rtl="0" algn="l">
              <a:lnSpc>
                <a:spcPct val="95000"/>
              </a:lnSpc>
              <a:spcBef>
                <a:spcPts val="1200"/>
              </a:spcBef>
              <a:spcAft>
                <a:spcPts val="0"/>
              </a:spcAft>
              <a:buSzPts val="1018"/>
              <a:buNone/>
            </a:pPr>
            <a:r>
              <a:rPr b="1" lang="en" sz="1240"/>
              <a:t>Algorithm</a:t>
            </a:r>
            <a:endParaRPr b="1" sz="1240"/>
          </a:p>
          <a:p>
            <a:pPr indent="-307340" lvl="0" marL="457200" rtl="0" algn="l">
              <a:lnSpc>
                <a:spcPct val="95000"/>
              </a:lnSpc>
              <a:spcBef>
                <a:spcPts val="1200"/>
              </a:spcBef>
              <a:spcAft>
                <a:spcPts val="0"/>
              </a:spcAft>
              <a:buClr>
                <a:schemeClr val="lt2"/>
              </a:buClr>
              <a:buSzPts val="1240"/>
              <a:buFont typeface="Roboto"/>
              <a:buAutoNum type="arabicPeriod"/>
            </a:pPr>
            <a:r>
              <a:rPr lang="en" sz="1240"/>
              <a:t>Train a large teacher model on a dataset.</a:t>
            </a:r>
            <a:endParaRPr sz="1240"/>
          </a:p>
          <a:p>
            <a:pPr indent="-307340" lvl="0" marL="457200" rtl="0" algn="l">
              <a:lnSpc>
                <a:spcPct val="95000"/>
              </a:lnSpc>
              <a:spcBef>
                <a:spcPts val="0"/>
              </a:spcBef>
              <a:spcAft>
                <a:spcPts val="0"/>
              </a:spcAft>
              <a:buClr>
                <a:schemeClr val="lt2"/>
              </a:buClr>
              <a:buSzPts val="1240"/>
              <a:buFont typeface="Roboto"/>
              <a:buAutoNum type="arabicPeriod"/>
            </a:pPr>
            <a:r>
              <a:rPr lang="en" sz="1240"/>
              <a:t>Extract soft probabilities (logits) from the teacher using a temperature scaling factor.</a:t>
            </a:r>
            <a:endParaRPr sz="1240"/>
          </a:p>
          <a:p>
            <a:pPr indent="-307340" lvl="0" marL="457200" rtl="0" algn="l">
              <a:lnSpc>
                <a:spcPct val="95000"/>
              </a:lnSpc>
              <a:spcBef>
                <a:spcPts val="0"/>
              </a:spcBef>
              <a:spcAft>
                <a:spcPts val="0"/>
              </a:spcAft>
              <a:buClr>
                <a:schemeClr val="lt2"/>
              </a:buClr>
              <a:buSzPts val="1240"/>
              <a:buFont typeface="Roboto"/>
              <a:buAutoNum type="arabicPeriod"/>
            </a:pPr>
            <a:r>
              <a:rPr lang="en" sz="1240"/>
              <a:t>Train the student model using a combined loss function that balances standard cross-entropy loss and the divergence between teacher and student logits.</a:t>
            </a:r>
            <a:endParaRPr b="1" sz="124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Types</a:t>
            </a:r>
            <a:endParaRPr/>
          </a:p>
        </p:txBody>
      </p:sp>
      <p:sp>
        <p:nvSpPr>
          <p:cNvPr id="265" name="Google Shape;265;p44"/>
          <p:cNvSpPr txBox="1"/>
          <p:nvPr>
            <p:ph idx="1" type="body"/>
          </p:nvPr>
        </p:nvSpPr>
        <p:spPr>
          <a:xfrm>
            <a:off x="471900" y="1052400"/>
            <a:ext cx="8222100" cy="29976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200"/>
              <a:t>Progressive Distillation </a:t>
            </a:r>
            <a:endParaRPr b="1" sz="1200"/>
          </a:p>
          <a:p>
            <a:pPr indent="0" lvl="0" marL="0" rtl="0" algn="l">
              <a:spcBef>
                <a:spcPts val="1400"/>
              </a:spcBef>
              <a:spcAft>
                <a:spcPts val="0"/>
              </a:spcAft>
              <a:buNone/>
            </a:pPr>
            <a:r>
              <a:rPr b="1" lang="en" sz="1200"/>
              <a:t>Concept</a:t>
            </a:r>
            <a:endParaRPr b="1" sz="1200"/>
          </a:p>
          <a:p>
            <a:pPr indent="-304800" lvl="0" marL="457200" rtl="0" algn="l">
              <a:spcBef>
                <a:spcPts val="1200"/>
              </a:spcBef>
              <a:spcAft>
                <a:spcPts val="0"/>
              </a:spcAft>
              <a:buClr>
                <a:schemeClr val="lt2"/>
              </a:buClr>
              <a:buSzPts val="1200"/>
              <a:buFont typeface="Roboto"/>
              <a:buChar char="●"/>
            </a:pPr>
            <a:r>
              <a:rPr lang="en" sz="1200"/>
              <a:t>Instead of distilling a large model directly into a small one, intermediate-sized models are used as stepping stones.</a:t>
            </a:r>
            <a:endParaRPr sz="1200"/>
          </a:p>
          <a:p>
            <a:pPr indent="-304800" lvl="0" marL="457200" rtl="0" algn="l">
              <a:spcBef>
                <a:spcPts val="0"/>
              </a:spcBef>
              <a:spcAft>
                <a:spcPts val="0"/>
              </a:spcAft>
              <a:buClr>
                <a:schemeClr val="lt2"/>
              </a:buClr>
              <a:buSzPts val="1200"/>
              <a:buFont typeface="Roboto"/>
              <a:buChar char="●"/>
            </a:pPr>
            <a:r>
              <a:rPr lang="en" sz="1200"/>
              <a:t>Reduces performance degradation while maintaining knowledge transfer.</a:t>
            </a:r>
            <a:endParaRPr sz="1200"/>
          </a:p>
          <a:p>
            <a:pPr indent="0" lvl="0" marL="0" rtl="0" algn="l">
              <a:spcBef>
                <a:spcPts val="1200"/>
              </a:spcBef>
              <a:spcAft>
                <a:spcPts val="0"/>
              </a:spcAft>
              <a:buNone/>
            </a:pPr>
            <a:r>
              <a:rPr b="1" lang="en" sz="1200"/>
              <a:t>Algorithm</a:t>
            </a:r>
            <a:endParaRPr b="1" sz="1200"/>
          </a:p>
          <a:p>
            <a:pPr indent="-304800" lvl="0" marL="457200" rtl="0" algn="l">
              <a:spcBef>
                <a:spcPts val="1200"/>
              </a:spcBef>
              <a:spcAft>
                <a:spcPts val="0"/>
              </a:spcAft>
              <a:buClr>
                <a:schemeClr val="lt2"/>
              </a:buClr>
              <a:buSzPts val="1200"/>
              <a:buFont typeface="Roboto"/>
              <a:buAutoNum type="arabicPeriod"/>
            </a:pPr>
            <a:r>
              <a:rPr lang="en" sz="1200"/>
              <a:t>Train a large teacher model.</a:t>
            </a:r>
            <a:endParaRPr sz="1200"/>
          </a:p>
          <a:p>
            <a:pPr indent="-304800" lvl="0" marL="457200" rtl="0" algn="l">
              <a:spcBef>
                <a:spcPts val="0"/>
              </a:spcBef>
              <a:spcAft>
                <a:spcPts val="0"/>
              </a:spcAft>
              <a:buClr>
                <a:schemeClr val="lt2"/>
              </a:buClr>
              <a:buSzPts val="1200"/>
              <a:buFont typeface="Roboto"/>
              <a:buAutoNum type="arabicPeriod"/>
            </a:pPr>
            <a:r>
              <a:rPr lang="en" sz="1200"/>
              <a:t>Train an intermediate student model using knowledge distillation.</a:t>
            </a:r>
            <a:endParaRPr sz="1200"/>
          </a:p>
          <a:p>
            <a:pPr indent="-304800" lvl="0" marL="457200" rtl="0" algn="l">
              <a:spcBef>
                <a:spcPts val="0"/>
              </a:spcBef>
              <a:spcAft>
                <a:spcPts val="0"/>
              </a:spcAft>
              <a:buClr>
                <a:schemeClr val="lt2"/>
              </a:buClr>
              <a:buSzPts val="1200"/>
              <a:buFont typeface="Roboto"/>
              <a:buAutoNum type="arabicPeriod"/>
            </a:pPr>
            <a:r>
              <a:rPr lang="en" sz="1200"/>
              <a:t>Use the intermediate student as a new teacher and distill into a smaller model.</a:t>
            </a:r>
            <a:endParaRPr sz="1200"/>
          </a:p>
          <a:p>
            <a:pPr indent="-304800" lvl="0" marL="457200" rtl="0" algn="l">
              <a:spcBef>
                <a:spcPts val="0"/>
              </a:spcBef>
              <a:spcAft>
                <a:spcPts val="0"/>
              </a:spcAft>
              <a:buClr>
                <a:schemeClr val="lt2"/>
              </a:buClr>
              <a:buSzPts val="1200"/>
              <a:buFont typeface="Roboto"/>
              <a:buAutoNum type="arabicPeriod"/>
            </a:pPr>
            <a:r>
              <a:rPr lang="en" sz="1200"/>
              <a:t>Repeat the process until the desired model size is reached.</a:t>
            </a:r>
            <a:endParaRPr sz="1200"/>
          </a:p>
          <a:p>
            <a:pPr indent="0" lvl="0" marL="0" rtl="0" algn="l">
              <a:lnSpc>
                <a:spcPct val="95000"/>
              </a:lnSpc>
              <a:spcBef>
                <a:spcPts val="1200"/>
              </a:spcBef>
              <a:spcAft>
                <a:spcPts val="1200"/>
              </a:spcAft>
              <a:buSzPts val="1018"/>
              <a:buNone/>
            </a:pPr>
            <a:r>
              <a:t/>
            </a:r>
            <a:endParaRPr b="1"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Types</a:t>
            </a:r>
            <a:endParaRPr/>
          </a:p>
        </p:txBody>
      </p:sp>
      <p:sp>
        <p:nvSpPr>
          <p:cNvPr id="271" name="Google Shape;271;p45"/>
          <p:cNvSpPr txBox="1"/>
          <p:nvPr>
            <p:ph idx="1" type="body"/>
          </p:nvPr>
        </p:nvSpPr>
        <p:spPr>
          <a:xfrm>
            <a:off x="471900" y="1052400"/>
            <a:ext cx="8222100" cy="31719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200"/>
              <a:t>Task-Specific Distillation or Distillation as a Synthetic Data Generator</a:t>
            </a:r>
            <a:endParaRPr b="1" sz="1200"/>
          </a:p>
          <a:p>
            <a:pPr indent="0" lvl="0" marL="0" rtl="0" algn="l">
              <a:spcBef>
                <a:spcPts val="1200"/>
              </a:spcBef>
              <a:spcAft>
                <a:spcPts val="0"/>
              </a:spcAft>
              <a:buNone/>
            </a:pPr>
            <a:r>
              <a:rPr b="1" lang="en" sz="1200"/>
              <a:t>Concept</a:t>
            </a:r>
            <a:endParaRPr b="1" sz="1200"/>
          </a:p>
          <a:p>
            <a:pPr indent="-304800" lvl="0" marL="457200" rtl="0" algn="l">
              <a:spcBef>
                <a:spcPts val="1200"/>
              </a:spcBef>
              <a:spcAft>
                <a:spcPts val="0"/>
              </a:spcAft>
              <a:buClr>
                <a:schemeClr val="lt2"/>
              </a:buClr>
              <a:buSzPts val="1200"/>
              <a:buFont typeface="Roboto"/>
              <a:buChar char="●"/>
            </a:pPr>
            <a:r>
              <a:rPr lang="en" sz="1200"/>
              <a:t>Instead of general-purpose compression, the student model is trained to perform well on a specific task or domain (e.g., medical, legal, programming).</a:t>
            </a:r>
            <a:endParaRPr sz="1200"/>
          </a:p>
          <a:p>
            <a:pPr indent="-304800" lvl="0" marL="457200" rtl="0" algn="l">
              <a:spcBef>
                <a:spcPts val="0"/>
              </a:spcBef>
              <a:spcAft>
                <a:spcPts val="0"/>
              </a:spcAft>
              <a:buClr>
                <a:schemeClr val="lt2"/>
              </a:buClr>
              <a:buSzPts val="1200"/>
              <a:buFont typeface="Roboto"/>
              <a:buChar char="●"/>
            </a:pPr>
            <a:r>
              <a:rPr lang="en" sz="1200"/>
              <a:t>Retains high accuracy while significantly reducing model size.</a:t>
            </a:r>
            <a:endParaRPr sz="1200"/>
          </a:p>
          <a:p>
            <a:pPr indent="0" lvl="0" marL="0" rtl="0" algn="l">
              <a:spcBef>
                <a:spcPts val="1200"/>
              </a:spcBef>
              <a:spcAft>
                <a:spcPts val="0"/>
              </a:spcAft>
              <a:buNone/>
            </a:pPr>
            <a:r>
              <a:rPr b="1" lang="en" sz="1200"/>
              <a:t>Algorithm</a:t>
            </a:r>
            <a:endParaRPr b="1" sz="1200"/>
          </a:p>
          <a:p>
            <a:pPr indent="-304800" lvl="0" marL="457200" rtl="0" algn="l">
              <a:spcBef>
                <a:spcPts val="1200"/>
              </a:spcBef>
              <a:spcAft>
                <a:spcPts val="0"/>
              </a:spcAft>
              <a:buClr>
                <a:schemeClr val="lt2"/>
              </a:buClr>
              <a:buSzPts val="1200"/>
              <a:buFont typeface="Roboto"/>
              <a:buAutoNum type="arabicPeriod"/>
            </a:pPr>
            <a:r>
              <a:rPr lang="en" sz="1200"/>
              <a:t>Train a general teacher model on a large dataset.</a:t>
            </a:r>
            <a:endParaRPr sz="1200"/>
          </a:p>
          <a:p>
            <a:pPr indent="-304800" lvl="0" marL="457200" rtl="0" algn="l">
              <a:spcBef>
                <a:spcPts val="0"/>
              </a:spcBef>
              <a:spcAft>
                <a:spcPts val="0"/>
              </a:spcAft>
              <a:buClr>
                <a:schemeClr val="lt2"/>
              </a:buClr>
              <a:buSzPts val="1200"/>
              <a:buFont typeface="Roboto"/>
              <a:buAutoNum type="arabicPeriod"/>
            </a:pPr>
            <a:r>
              <a:rPr lang="en" sz="1200"/>
              <a:t>Fine-tune the teacher model on a domain-specific task (e.g., medical text classification).</a:t>
            </a:r>
            <a:endParaRPr sz="1200"/>
          </a:p>
          <a:p>
            <a:pPr indent="-304800" lvl="0" marL="457200" rtl="0" algn="l">
              <a:spcBef>
                <a:spcPts val="0"/>
              </a:spcBef>
              <a:spcAft>
                <a:spcPts val="0"/>
              </a:spcAft>
              <a:buClr>
                <a:schemeClr val="lt2"/>
              </a:buClr>
              <a:buSzPts val="1200"/>
              <a:buFont typeface="Roboto"/>
              <a:buAutoNum type="arabicPeriod"/>
            </a:pPr>
            <a:r>
              <a:rPr lang="en" sz="1200"/>
              <a:t>Distill the task-optimized teacher into a smaller student model.</a:t>
            </a:r>
            <a:endParaRPr sz="1200"/>
          </a:p>
          <a:p>
            <a:pPr indent="-304800" lvl="0" marL="457200" rtl="0" algn="l">
              <a:spcBef>
                <a:spcPts val="0"/>
              </a:spcBef>
              <a:spcAft>
                <a:spcPts val="0"/>
              </a:spcAft>
              <a:buClr>
                <a:schemeClr val="lt2"/>
              </a:buClr>
              <a:buSzPts val="1200"/>
              <a:buFont typeface="Roboto"/>
              <a:buAutoNum type="arabicPeriod"/>
            </a:pPr>
            <a:r>
              <a:rPr lang="en" sz="1200"/>
              <a:t>Use task-specific loss functions (e.g., ranking loss for retrieval models) to refine performance</a:t>
            </a:r>
            <a:endParaRPr b="1"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Types</a:t>
            </a:r>
            <a:endParaRPr/>
          </a:p>
        </p:txBody>
      </p:sp>
      <p:sp>
        <p:nvSpPr>
          <p:cNvPr id="277" name="Google Shape;277;p46"/>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0" lvl="0" marL="0" rtl="0" algn="l">
              <a:spcBef>
                <a:spcPts val="1400"/>
              </a:spcBef>
              <a:spcAft>
                <a:spcPts val="0"/>
              </a:spcAft>
              <a:buNone/>
            </a:pPr>
            <a:r>
              <a:rPr b="1" lang="en" sz="1200"/>
              <a:t>Layer-wise Distillation</a:t>
            </a:r>
            <a:endParaRPr b="1" sz="1200"/>
          </a:p>
          <a:p>
            <a:pPr indent="0" lvl="0" marL="0" rtl="0" algn="l">
              <a:spcBef>
                <a:spcPts val="1200"/>
              </a:spcBef>
              <a:spcAft>
                <a:spcPts val="0"/>
              </a:spcAft>
              <a:buNone/>
            </a:pPr>
            <a:r>
              <a:rPr b="1" lang="en" sz="1200"/>
              <a:t>Concept</a:t>
            </a:r>
            <a:endParaRPr b="1" sz="1200"/>
          </a:p>
          <a:p>
            <a:pPr indent="-304800" lvl="0" marL="457200" rtl="0" algn="l">
              <a:spcBef>
                <a:spcPts val="1200"/>
              </a:spcBef>
              <a:spcAft>
                <a:spcPts val="0"/>
              </a:spcAft>
              <a:buClr>
                <a:schemeClr val="lt2"/>
              </a:buClr>
              <a:buSzPts val="1200"/>
              <a:buFont typeface="Roboto"/>
              <a:buChar char="●"/>
            </a:pPr>
            <a:r>
              <a:rPr lang="en" sz="1200"/>
              <a:t>Instead of only distilling final outputs, the student model learns from intermediate hidden layer representations of the teacher.</a:t>
            </a:r>
            <a:endParaRPr sz="1200"/>
          </a:p>
          <a:p>
            <a:pPr indent="-304800" lvl="0" marL="457200" rtl="0" algn="l">
              <a:spcBef>
                <a:spcPts val="0"/>
              </a:spcBef>
              <a:spcAft>
                <a:spcPts val="0"/>
              </a:spcAft>
              <a:buClr>
                <a:schemeClr val="lt2"/>
              </a:buClr>
              <a:buSzPts val="1200"/>
              <a:buFont typeface="Roboto"/>
              <a:buChar char="●"/>
            </a:pPr>
            <a:r>
              <a:rPr lang="en" sz="1200"/>
              <a:t>Helps preserve semantic knowledge and improves generalization.</a:t>
            </a:r>
            <a:endParaRPr sz="1200"/>
          </a:p>
          <a:p>
            <a:pPr indent="0" lvl="0" marL="0" rtl="0" algn="l">
              <a:spcBef>
                <a:spcPts val="1200"/>
              </a:spcBef>
              <a:spcAft>
                <a:spcPts val="0"/>
              </a:spcAft>
              <a:buNone/>
            </a:pPr>
            <a:r>
              <a:rPr b="1" lang="en" sz="1200"/>
              <a:t>Algorithm</a:t>
            </a:r>
            <a:endParaRPr b="1" sz="1200"/>
          </a:p>
          <a:p>
            <a:pPr indent="-304800" lvl="0" marL="457200" rtl="0" algn="l">
              <a:spcBef>
                <a:spcPts val="1200"/>
              </a:spcBef>
              <a:spcAft>
                <a:spcPts val="0"/>
              </a:spcAft>
              <a:buClr>
                <a:schemeClr val="lt2"/>
              </a:buClr>
              <a:buSzPts val="1200"/>
              <a:buFont typeface="Roboto"/>
              <a:buAutoNum type="arabicPeriod"/>
            </a:pPr>
            <a:r>
              <a:rPr lang="en" sz="1200"/>
              <a:t>Train a large teacher model.</a:t>
            </a:r>
            <a:endParaRPr sz="1200"/>
          </a:p>
          <a:p>
            <a:pPr indent="-304800" lvl="0" marL="457200" rtl="0" algn="l">
              <a:spcBef>
                <a:spcPts val="0"/>
              </a:spcBef>
              <a:spcAft>
                <a:spcPts val="0"/>
              </a:spcAft>
              <a:buClr>
                <a:schemeClr val="lt2"/>
              </a:buClr>
              <a:buSzPts val="1200"/>
              <a:buFont typeface="Roboto"/>
              <a:buAutoNum type="arabicPeriod"/>
            </a:pPr>
            <a:r>
              <a:rPr lang="en" sz="1200"/>
              <a:t>Extract hidden representations from multiple layers of the teacher.</a:t>
            </a:r>
            <a:endParaRPr sz="1200"/>
          </a:p>
          <a:p>
            <a:pPr indent="-304800" lvl="0" marL="457200" rtl="0" algn="l">
              <a:spcBef>
                <a:spcPts val="0"/>
              </a:spcBef>
              <a:spcAft>
                <a:spcPts val="0"/>
              </a:spcAft>
              <a:buClr>
                <a:schemeClr val="lt2"/>
              </a:buClr>
              <a:buSzPts val="1200"/>
              <a:buFont typeface="Roboto"/>
              <a:buAutoNum type="arabicPeriod"/>
            </a:pPr>
            <a:r>
              <a:rPr lang="en" sz="1200"/>
              <a:t>Train the student to minimize the difference between its own intermediate representations and those of the teacher.</a:t>
            </a:r>
            <a:endParaRPr sz="1200"/>
          </a:p>
          <a:p>
            <a:pPr indent="-304800" lvl="0" marL="457200" rtl="0" algn="l">
              <a:spcBef>
                <a:spcPts val="0"/>
              </a:spcBef>
              <a:spcAft>
                <a:spcPts val="0"/>
              </a:spcAft>
              <a:buClr>
                <a:schemeClr val="lt2"/>
              </a:buClr>
              <a:buSzPts val="1200"/>
              <a:buFont typeface="Roboto"/>
              <a:buAutoNum type="arabicPeriod"/>
            </a:pPr>
            <a:r>
              <a:rPr lang="en" sz="1200"/>
              <a:t>Weight different layers based on importance to optimize knowledge transfer.</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7"/>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Distillation: How far can we go?</a:t>
            </a:r>
            <a:endParaRPr/>
          </a:p>
        </p:txBody>
      </p:sp>
      <p:sp>
        <p:nvSpPr>
          <p:cNvPr id="283" name="Google Shape;283;p47"/>
          <p:cNvSpPr txBox="1"/>
          <p:nvPr>
            <p:ph idx="1" type="body"/>
          </p:nvPr>
        </p:nvSpPr>
        <p:spPr>
          <a:xfrm>
            <a:off x="471900" y="1052400"/>
            <a:ext cx="8222100" cy="35769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SzPct val="100000"/>
              <a:buAutoNum type="arabicPeriod"/>
            </a:pPr>
            <a:r>
              <a:rPr lang="en"/>
              <a:t>Available Now - Low Hanging Fruit</a:t>
            </a:r>
            <a:endParaRPr/>
          </a:p>
          <a:p>
            <a:pPr indent="-297497" lvl="1" marL="914400" rtl="0" algn="l">
              <a:spcBef>
                <a:spcPts val="0"/>
              </a:spcBef>
              <a:spcAft>
                <a:spcPts val="0"/>
              </a:spcAft>
              <a:buSzPct val="100000"/>
              <a:buAutoNum type="alphaLcPeriod"/>
            </a:pPr>
            <a:r>
              <a:rPr lang="en"/>
              <a:t>Progressive distillation and similar techniques may offer a way to produce a multi-scale variant of a given model.</a:t>
            </a:r>
            <a:endParaRPr/>
          </a:p>
          <a:p>
            <a:pPr indent="-297497" lvl="1" marL="914400" rtl="0" algn="l">
              <a:spcBef>
                <a:spcPts val="0"/>
              </a:spcBef>
              <a:spcAft>
                <a:spcPts val="0"/>
              </a:spcAft>
              <a:buSzPct val="100000"/>
              <a:buAutoNum type="alphaLcPeriod"/>
            </a:pPr>
            <a:r>
              <a:rPr lang="en"/>
              <a:t>Such variants may be dynamically chosen given task and cost constraints.</a:t>
            </a:r>
            <a:endParaRPr/>
          </a:p>
          <a:p>
            <a:pPr indent="-297497" lvl="1" marL="914400" rtl="0" algn="l">
              <a:spcBef>
                <a:spcPts val="0"/>
              </a:spcBef>
              <a:spcAft>
                <a:spcPts val="0"/>
              </a:spcAft>
              <a:buSzPct val="100000"/>
              <a:buAutoNum type="alphaLcPeriod"/>
            </a:pPr>
            <a:r>
              <a:rPr lang="en"/>
              <a:t>Better distillation can unlock LLMs and LMMs for local single GPUs of even the largest models out there. </a:t>
            </a:r>
            <a:endParaRPr/>
          </a:p>
          <a:p>
            <a:pPr indent="-317182" lvl="0" marL="457200" rtl="0" algn="l">
              <a:spcBef>
                <a:spcPts val="0"/>
              </a:spcBef>
              <a:spcAft>
                <a:spcPts val="0"/>
              </a:spcAft>
              <a:buSzPct val="100000"/>
              <a:buAutoNum type="arabicPeriod"/>
            </a:pPr>
            <a:r>
              <a:rPr lang="en"/>
              <a:t>Work exists but more research needed - Medium Hanging Fruit</a:t>
            </a:r>
            <a:endParaRPr/>
          </a:p>
          <a:p>
            <a:pPr indent="-297497" lvl="1" marL="914400" rtl="0" algn="l">
              <a:spcBef>
                <a:spcPts val="0"/>
              </a:spcBef>
              <a:spcAft>
                <a:spcPts val="0"/>
              </a:spcAft>
              <a:buSzPct val="100000"/>
              <a:buAutoNum type="alphaLcPeriod"/>
            </a:pPr>
            <a:r>
              <a:rPr lang="en"/>
              <a:t>Is there a way to reduce the computational cost of distillation itself? Are there any shortcuts we can take, or any dynamic ways to reduce scale when a threshold is hit?</a:t>
            </a:r>
            <a:endParaRPr/>
          </a:p>
          <a:p>
            <a:pPr indent="-297497" lvl="1" marL="914400" rtl="0" algn="l">
              <a:spcBef>
                <a:spcPts val="0"/>
              </a:spcBef>
              <a:spcAft>
                <a:spcPts val="0"/>
              </a:spcAft>
              <a:buSzPct val="100000"/>
              <a:buAutoNum type="alphaLcPeriod"/>
            </a:pPr>
            <a:r>
              <a:rPr lang="en"/>
              <a:t>What are the effects of multi-teacher into single student distillation? </a:t>
            </a:r>
            <a:endParaRPr/>
          </a:p>
          <a:p>
            <a:pPr indent="-297497" lvl="1" marL="914400" rtl="0" algn="l">
              <a:spcBef>
                <a:spcPts val="0"/>
              </a:spcBef>
              <a:spcAft>
                <a:spcPts val="0"/>
              </a:spcAft>
              <a:buSzPct val="100000"/>
              <a:buAutoNum type="alphaLcPeriod"/>
            </a:pPr>
            <a:r>
              <a:rPr lang="en"/>
              <a:t>What happens when we distill into the same scale student? Is there a way to make distillation improve generalization? Synthetic data generation as distillation seems to point towards that.</a:t>
            </a:r>
            <a:endParaRPr/>
          </a:p>
          <a:p>
            <a:pPr indent="-317182" lvl="0" marL="457200" rtl="0" algn="l">
              <a:spcBef>
                <a:spcPts val="0"/>
              </a:spcBef>
              <a:spcAft>
                <a:spcPts val="0"/>
              </a:spcAft>
              <a:buSzPct val="100000"/>
              <a:buAutoNum type="arabicPeriod"/>
            </a:pPr>
            <a:r>
              <a:rPr lang="en"/>
              <a:t>Blue skies - High Hanging Fruit</a:t>
            </a:r>
            <a:endParaRPr/>
          </a:p>
          <a:p>
            <a:pPr indent="-297497" lvl="1" marL="914400" rtl="0" algn="l">
              <a:spcBef>
                <a:spcPts val="0"/>
              </a:spcBef>
              <a:spcAft>
                <a:spcPts val="0"/>
              </a:spcAft>
              <a:buSzPct val="100000"/>
              <a:buAutoNum type="alphaLcPeriod"/>
            </a:pPr>
            <a:r>
              <a:rPr lang="en"/>
              <a:t>The lottery ticket hypothesis and distillation seem to point towards the fact that many learned connections will end up being redundant in the grand scheme of things. </a:t>
            </a:r>
            <a:endParaRPr/>
          </a:p>
          <a:p>
            <a:pPr indent="-297497" lvl="1" marL="914400" rtl="0" algn="l">
              <a:spcBef>
                <a:spcPts val="0"/>
              </a:spcBef>
              <a:spcAft>
                <a:spcPts val="0"/>
              </a:spcAft>
              <a:buSzPct val="100000"/>
              <a:buAutoNum type="alphaLcPeriod"/>
            </a:pPr>
            <a:r>
              <a:rPr lang="en"/>
              <a:t>Can we intelligently detect this at training time and compress as we train?</a:t>
            </a:r>
            <a:endParaRPr/>
          </a:p>
          <a:p>
            <a:pPr indent="-297497" lvl="1" marL="914400" rtl="0" algn="l">
              <a:spcBef>
                <a:spcPts val="0"/>
              </a:spcBef>
              <a:spcAft>
                <a:spcPts val="0"/>
              </a:spcAft>
              <a:buSzPct val="100000"/>
              <a:buAutoNum type="alphaLcPeriod"/>
            </a:pPr>
            <a:r>
              <a:rPr lang="en"/>
              <a:t>If we cannot skip pretraining the larger teacher, is it possible to know when a certain ‘depth’ is ready for distillation so we can distill at that depth and then use the student as part of the teacher to learn the deeper layers?</a:t>
            </a:r>
            <a:endParaRPr/>
          </a:p>
          <a:p>
            <a:pPr indent="0" lvl="0" marL="45720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Algorithmic Efficiency</a:t>
            </a:r>
            <a:endParaRPr/>
          </a:p>
        </p:txBody>
      </p:sp>
      <p:sp>
        <p:nvSpPr>
          <p:cNvPr id="289" name="Google Shape;289;p48"/>
          <p:cNvSpPr txBox="1"/>
          <p:nvPr>
            <p:ph idx="1" type="body"/>
          </p:nvPr>
        </p:nvSpPr>
        <p:spPr>
          <a:xfrm>
            <a:off x="471900" y="1052400"/>
            <a:ext cx="8222100" cy="3742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1000"/>
              <a:t>Model Algorithmic Efficiency Avenues</a:t>
            </a:r>
            <a:endParaRPr b="1" sz="1000"/>
          </a:p>
          <a:p>
            <a:pPr indent="0" lvl="0" marL="0" rtl="0" algn="l">
              <a:spcBef>
                <a:spcPts val="1200"/>
              </a:spcBef>
              <a:spcAft>
                <a:spcPts val="0"/>
              </a:spcAft>
              <a:buNone/>
            </a:pPr>
            <a:r>
              <a:rPr b="1" lang="en" sz="1000"/>
              <a:t>1. Faster Attention Mechanisms</a:t>
            </a:r>
            <a:endParaRPr b="1" sz="1000"/>
          </a:p>
          <a:p>
            <a:pPr indent="-292100" lvl="0" marL="457200" rtl="0" algn="l">
              <a:spcBef>
                <a:spcPts val="1200"/>
              </a:spcBef>
              <a:spcAft>
                <a:spcPts val="0"/>
              </a:spcAft>
              <a:buClr>
                <a:schemeClr val="lt2"/>
              </a:buClr>
              <a:buSzPts val="1000"/>
              <a:buFont typeface="Roboto"/>
              <a:buChar char="●"/>
            </a:pPr>
            <a:r>
              <a:rPr lang="en" sz="1000"/>
              <a:t>Linear attention, flash attention, and sparse attention reduce computational complexity.</a:t>
            </a:r>
            <a:endParaRPr sz="1000"/>
          </a:p>
          <a:p>
            <a:pPr indent="-292100" lvl="0" marL="457200" rtl="0" algn="l">
              <a:spcBef>
                <a:spcPts val="0"/>
              </a:spcBef>
              <a:spcAft>
                <a:spcPts val="0"/>
              </a:spcAft>
              <a:buClr>
                <a:schemeClr val="lt2"/>
              </a:buClr>
              <a:buSzPts val="1000"/>
              <a:buFont typeface="Roboto"/>
              <a:buChar char="●"/>
            </a:pPr>
            <a:r>
              <a:rPr lang="en" sz="1000"/>
              <a:t>Improves scalability for large sequence lengths.</a:t>
            </a:r>
            <a:endParaRPr sz="1000"/>
          </a:p>
          <a:p>
            <a:pPr indent="0" lvl="0" marL="0" rtl="0" algn="l">
              <a:spcBef>
                <a:spcPts val="1200"/>
              </a:spcBef>
              <a:spcAft>
                <a:spcPts val="0"/>
              </a:spcAft>
              <a:buNone/>
            </a:pPr>
            <a:r>
              <a:rPr b="1" lang="en" sz="1000"/>
              <a:t>2. Local and Dynamic Attention</a:t>
            </a:r>
            <a:endParaRPr b="1" sz="1000"/>
          </a:p>
          <a:p>
            <a:pPr indent="-292100" lvl="0" marL="457200" rtl="0" algn="l">
              <a:spcBef>
                <a:spcPts val="1200"/>
              </a:spcBef>
              <a:spcAft>
                <a:spcPts val="0"/>
              </a:spcAft>
              <a:buClr>
                <a:schemeClr val="lt2"/>
              </a:buClr>
              <a:buSzPts val="1000"/>
              <a:buFont typeface="Roboto"/>
              <a:buChar char="●"/>
            </a:pPr>
            <a:r>
              <a:rPr lang="en" sz="1000"/>
              <a:t>Focuses only on relevant tokens instead of full attention maps.</a:t>
            </a:r>
            <a:endParaRPr sz="1000"/>
          </a:p>
          <a:p>
            <a:pPr indent="-292100" lvl="0" marL="457200" rtl="0" algn="l">
              <a:spcBef>
                <a:spcPts val="0"/>
              </a:spcBef>
              <a:spcAft>
                <a:spcPts val="0"/>
              </a:spcAft>
              <a:buClr>
                <a:schemeClr val="lt2"/>
              </a:buClr>
              <a:buSzPts val="1000"/>
              <a:buFont typeface="Roboto"/>
              <a:buChar char="●"/>
            </a:pPr>
            <a:r>
              <a:rPr lang="en" sz="1000"/>
              <a:t>Reduces memory and computational overhead.</a:t>
            </a:r>
            <a:endParaRPr sz="1000"/>
          </a:p>
          <a:p>
            <a:pPr indent="0" lvl="0" marL="0" rtl="0" algn="l">
              <a:spcBef>
                <a:spcPts val="1200"/>
              </a:spcBef>
              <a:spcAft>
                <a:spcPts val="0"/>
              </a:spcAft>
              <a:buNone/>
            </a:pPr>
            <a:r>
              <a:rPr b="1" lang="en" sz="1000"/>
              <a:t>3. Optimized CUDA Kernels</a:t>
            </a:r>
            <a:endParaRPr b="1" sz="1000"/>
          </a:p>
          <a:p>
            <a:pPr indent="-292100" lvl="0" marL="457200" rtl="0" algn="l">
              <a:spcBef>
                <a:spcPts val="1200"/>
              </a:spcBef>
              <a:spcAft>
                <a:spcPts val="0"/>
              </a:spcAft>
              <a:buClr>
                <a:schemeClr val="lt2"/>
              </a:buClr>
              <a:buSzPts val="1000"/>
              <a:buFont typeface="Roboto"/>
              <a:buChar char="●"/>
            </a:pPr>
            <a:r>
              <a:rPr lang="en" sz="1000"/>
              <a:t>Custom low-level CUDA implementations enhance speed and memory efficiency.</a:t>
            </a:r>
            <a:endParaRPr sz="1000"/>
          </a:p>
          <a:p>
            <a:pPr indent="-292100" lvl="0" marL="457200" rtl="0" algn="l">
              <a:spcBef>
                <a:spcPts val="0"/>
              </a:spcBef>
              <a:spcAft>
                <a:spcPts val="0"/>
              </a:spcAft>
              <a:buClr>
                <a:schemeClr val="lt2"/>
              </a:buClr>
              <a:buSzPts val="1000"/>
              <a:buFont typeface="Roboto"/>
              <a:buChar char="●"/>
            </a:pPr>
            <a:r>
              <a:rPr lang="en" sz="1000"/>
              <a:t>Reduces redundant memory accesses and improves tensor operations.</a:t>
            </a:r>
            <a:endParaRPr sz="1000"/>
          </a:p>
          <a:p>
            <a:pPr indent="0" lvl="0" marL="0" rtl="0" algn="l">
              <a:spcBef>
                <a:spcPts val="1200"/>
              </a:spcBef>
              <a:spcAft>
                <a:spcPts val="0"/>
              </a:spcAft>
              <a:buNone/>
            </a:pPr>
            <a:r>
              <a:rPr b="1" lang="en" sz="1000"/>
              <a:t>4. Faster Backpropagation with Operation Fusion</a:t>
            </a:r>
            <a:endParaRPr b="1" sz="1000"/>
          </a:p>
          <a:p>
            <a:pPr indent="-292100" lvl="0" marL="457200" rtl="0" algn="l">
              <a:spcBef>
                <a:spcPts val="1200"/>
              </a:spcBef>
              <a:spcAft>
                <a:spcPts val="0"/>
              </a:spcAft>
              <a:buClr>
                <a:schemeClr val="lt2"/>
              </a:buClr>
              <a:buSzPts val="1000"/>
              <a:buFont typeface="Roboto"/>
              <a:buChar char="●"/>
            </a:pPr>
            <a:r>
              <a:rPr lang="en" sz="1000"/>
              <a:t>Combines multiple small tensor operations into larger, more efficient ones.</a:t>
            </a:r>
            <a:endParaRPr sz="1000"/>
          </a:p>
          <a:p>
            <a:pPr indent="-292100" lvl="0" marL="457200" rtl="0" algn="l">
              <a:spcBef>
                <a:spcPts val="0"/>
              </a:spcBef>
              <a:spcAft>
                <a:spcPts val="0"/>
              </a:spcAft>
              <a:buClr>
                <a:schemeClr val="lt2"/>
              </a:buClr>
              <a:buSzPts val="1000"/>
              <a:buFont typeface="Roboto"/>
              <a:buChar char="●"/>
            </a:pPr>
            <a:r>
              <a:rPr lang="en" sz="1000"/>
              <a:t>Reduces memory transfers and improves GPU utilization.</a:t>
            </a:r>
            <a:endParaRPr sz="1000"/>
          </a:p>
          <a:p>
            <a:pPr indent="0" lvl="0" marL="0" rtl="0" algn="l">
              <a:spcBef>
                <a:spcPts val="1200"/>
              </a:spcBef>
              <a:spcAft>
                <a:spcPts val="1200"/>
              </a:spcAft>
              <a:buNone/>
            </a:pPr>
            <a:r>
              <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Big Picture: High Level Stages</a:t>
            </a:r>
            <a:endParaRPr/>
          </a:p>
        </p:txBody>
      </p:sp>
      <p:pic>
        <p:nvPicPr>
          <p:cNvPr id="295" name="Google Shape;295;p49"/>
          <p:cNvPicPr preferRelativeResize="0"/>
          <p:nvPr/>
        </p:nvPicPr>
        <p:blipFill>
          <a:blip r:embed="rId3">
            <a:alphaModFix/>
          </a:blip>
          <a:stretch>
            <a:fillRect/>
          </a:stretch>
        </p:blipFill>
        <p:spPr>
          <a:xfrm>
            <a:off x="691925" y="1586425"/>
            <a:ext cx="7541425" cy="2099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0"/>
          <p:cNvSpPr txBox="1"/>
          <p:nvPr>
            <p:ph type="title"/>
          </p:nvPr>
        </p:nvSpPr>
        <p:spPr>
          <a:xfrm>
            <a:off x="471900" y="56650"/>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Big Picture: Underlying Technique Components </a:t>
            </a:r>
            <a:endParaRPr/>
          </a:p>
        </p:txBody>
      </p:sp>
      <p:pic>
        <p:nvPicPr>
          <p:cNvPr id="301" name="Google Shape;301;p50"/>
          <p:cNvPicPr preferRelativeResize="0"/>
          <p:nvPr/>
        </p:nvPicPr>
        <p:blipFill>
          <a:blip r:embed="rId3">
            <a:alphaModFix/>
          </a:blip>
          <a:stretch>
            <a:fillRect/>
          </a:stretch>
        </p:blipFill>
        <p:spPr>
          <a:xfrm>
            <a:off x="363975" y="1513850"/>
            <a:ext cx="8305800" cy="2581275"/>
          </a:xfrm>
          <a:prstGeom prst="rect">
            <a:avLst/>
          </a:prstGeom>
          <a:noFill/>
          <a:ln>
            <a:noFill/>
          </a:ln>
        </p:spPr>
      </p:pic>
      <p:sp>
        <p:nvSpPr>
          <p:cNvPr id="302" name="Google Shape;302;p50"/>
          <p:cNvSpPr txBox="1"/>
          <p:nvPr/>
        </p:nvSpPr>
        <p:spPr>
          <a:xfrm>
            <a:off x="3254025" y="4228975"/>
            <a:ext cx="2525700" cy="2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
                <a:solidFill>
                  <a:schemeClr val="lt2"/>
                </a:solidFill>
                <a:latin typeface="Roboto"/>
                <a:ea typeface="Roboto"/>
                <a:cs typeface="Roboto"/>
                <a:sym typeface="Roboto"/>
              </a:rPr>
              <a:t>Note:</a:t>
            </a:r>
            <a:r>
              <a:rPr lang="en" sz="600">
                <a:solidFill>
                  <a:schemeClr val="lt2"/>
                </a:solidFill>
                <a:latin typeface="Roboto"/>
                <a:ea typeface="Roboto"/>
                <a:cs typeface="Roboto"/>
                <a:sym typeface="Roboto"/>
              </a:rPr>
              <a:t> Colours indicate degree of relatedness of one technique to the other, IT DOES NOT relate to the colours in previous slide. When searching for and studying methods replace ‘other’ with ‘LLM’ for better results.</a:t>
            </a:r>
            <a:endParaRPr sz="600">
              <a:solidFill>
                <a:schemeClr val="lt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Extra Time? Extra fun!</a:t>
            </a:r>
            <a:endParaRPr/>
          </a:p>
        </p:txBody>
      </p:sp>
      <p:sp>
        <p:nvSpPr>
          <p:cNvPr id="308" name="Google Shape;308;p51"/>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Awesome LLM training, fine tuning, compression and deployment tooling. </a:t>
            </a:r>
            <a:endParaRPr/>
          </a:p>
          <a:p>
            <a:pPr indent="-342900" lvl="0" marL="457200" rtl="0" algn="l">
              <a:spcBef>
                <a:spcPts val="0"/>
              </a:spcBef>
              <a:spcAft>
                <a:spcPts val="0"/>
              </a:spcAft>
              <a:buSzPts val="1800"/>
              <a:buAutoNum type="arabicPeriod"/>
            </a:pPr>
            <a:r>
              <a:rPr lang="en"/>
              <a:t>Deeper questions in Distillation and Fine Tuning?</a:t>
            </a:r>
            <a:endParaRPr/>
          </a:p>
          <a:p>
            <a:pPr indent="-342900" lvl="0" marL="457200" rtl="0" algn="l">
              <a:spcBef>
                <a:spcPts val="0"/>
              </a:spcBef>
              <a:spcAft>
                <a:spcPts val="0"/>
              </a:spcAft>
              <a:buSzPts val="1800"/>
              <a:buAutoNum type="arabicPeriod"/>
            </a:pPr>
            <a:r>
              <a:rPr lang="en"/>
              <a:t>Go treasure hunting for relevant huggingface spaces?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Treasure Trove of Resources</a:t>
            </a:r>
            <a:endParaRPr/>
          </a:p>
        </p:txBody>
      </p:sp>
      <p:sp>
        <p:nvSpPr>
          <p:cNvPr id="314" name="Google Shape;314;p52"/>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Minimal, but thorough codebase for training and fine tuning modern LLMs – </a:t>
            </a:r>
            <a:r>
              <a:rPr lang="en" u="sng">
                <a:solidFill>
                  <a:schemeClr val="hlink"/>
                </a:solidFill>
                <a:hlinkClick r:id="rId3"/>
              </a:rPr>
              <a:t>https://github.com/axolotl-ai-cloud/axolotl</a:t>
            </a:r>
            <a:endParaRPr/>
          </a:p>
          <a:p>
            <a:pPr indent="-342900" lvl="0" marL="457200" rtl="0" algn="l">
              <a:spcBef>
                <a:spcPts val="0"/>
              </a:spcBef>
              <a:spcAft>
                <a:spcPts val="0"/>
              </a:spcAft>
              <a:buSzPts val="1800"/>
              <a:buAutoNum type="arabicPeriod"/>
            </a:pPr>
            <a:r>
              <a:rPr lang="en"/>
              <a:t>Largest datasets, models, and app repository in the world – </a:t>
            </a:r>
            <a:r>
              <a:rPr lang="en" u="sng">
                <a:solidFill>
                  <a:schemeClr val="hlink"/>
                </a:solidFill>
                <a:hlinkClick r:id="rId4"/>
              </a:rPr>
              <a:t>https://huggingface.co</a:t>
            </a:r>
            <a:r>
              <a:rPr lang="en"/>
              <a:t> look at ‘spaces’ for interesting app demos</a:t>
            </a:r>
            <a:endParaRPr/>
          </a:p>
          <a:p>
            <a:pPr indent="-342900" lvl="0" marL="457200" rtl="0" algn="l">
              <a:spcBef>
                <a:spcPts val="0"/>
              </a:spcBef>
              <a:spcAft>
                <a:spcPts val="0"/>
              </a:spcAft>
              <a:buSzPts val="1800"/>
              <a:buAutoNum type="arabicPeriod"/>
            </a:pPr>
            <a:r>
              <a:rPr lang="en"/>
              <a:t>Great places to use LLMs with good interface</a:t>
            </a:r>
            <a:endParaRPr/>
          </a:p>
          <a:p>
            <a:pPr indent="-317500" lvl="1" marL="914400" rtl="0" algn="l">
              <a:spcBef>
                <a:spcPts val="0"/>
              </a:spcBef>
              <a:spcAft>
                <a:spcPts val="0"/>
              </a:spcAft>
              <a:buSzPts val="1400"/>
              <a:buAutoNum type="alphaLcPeriod"/>
            </a:pPr>
            <a:r>
              <a:rPr lang="en" u="sng">
                <a:solidFill>
                  <a:schemeClr val="hlink"/>
                </a:solidFill>
                <a:hlinkClick r:id="rId5"/>
              </a:rPr>
              <a:t>https://chatgpt.com</a:t>
            </a:r>
            <a:endParaRPr/>
          </a:p>
          <a:p>
            <a:pPr indent="-317500" lvl="1" marL="914400" rtl="0" algn="l">
              <a:spcBef>
                <a:spcPts val="0"/>
              </a:spcBef>
              <a:spcAft>
                <a:spcPts val="0"/>
              </a:spcAft>
              <a:buSzPts val="1400"/>
              <a:buAutoNum type="alphaLcPeriod"/>
            </a:pPr>
            <a:r>
              <a:rPr lang="en" u="sng">
                <a:solidFill>
                  <a:schemeClr val="hlink"/>
                </a:solidFill>
                <a:hlinkClick r:id="rId6"/>
              </a:rPr>
              <a:t>https://claude.ai</a:t>
            </a:r>
            <a:endParaRPr/>
          </a:p>
          <a:p>
            <a:pPr indent="-317500" lvl="1" marL="914400" rtl="0" algn="l">
              <a:spcBef>
                <a:spcPts val="0"/>
              </a:spcBef>
              <a:spcAft>
                <a:spcPts val="0"/>
              </a:spcAft>
              <a:buSzPts val="1400"/>
              <a:buAutoNum type="alphaLcPeriod"/>
            </a:pPr>
            <a:r>
              <a:rPr lang="en" u="sng">
                <a:solidFill>
                  <a:schemeClr val="hlink"/>
                </a:solidFill>
                <a:hlinkClick r:id="rId7"/>
              </a:rPr>
              <a:t>https://groq.com</a:t>
            </a:r>
            <a:r>
              <a:rPr lang="en"/>
              <a:t> – uses new hardware architecture made for LLMs</a:t>
            </a:r>
            <a:endParaRPr/>
          </a:p>
          <a:p>
            <a:pPr indent="-317500" lvl="1" marL="914400" rtl="0" algn="l">
              <a:spcBef>
                <a:spcPts val="0"/>
              </a:spcBef>
              <a:spcAft>
                <a:spcPts val="0"/>
              </a:spcAft>
              <a:buSzPts val="1400"/>
              <a:buAutoNum type="alphaLcPeriod"/>
            </a:pPr>
            <a:r>
              <a:rPr lang="en" u="sng">
                <a:solidFill>
                  <a:schemeClr val="hlink"/>
                </a:solidFill>
                <a:hlinkClick r:id="rId8"/>
              </a:rPr>
              <a:t>https://grok.com</a:t>
            </a:r>
            <a:endParaRPr/>
          </a:p>
          <a:p>
            <a:pPr indent="-317500" lvl="1" marL="914400" rtl="0" algn="l">
              <a:spcBef>
                <a:spcPts val="0"/>
              </a:spcBef>
              <a:spcAft>
                <a:spcPts val="0"/>
              </a:spcAft>
              <a:buSzPts val="1400"/>
              <a:buAutoNum type="alphaLcPeriod"/>
            </a:pPr>
            <a:r>
              <a:rPr lang="en" u="sng">
                <a:solidFill>
                  <a:schemeClr val="hlink"/>
                </a:solidFill>
                <a:hlinkClick r:id="rId9"/>
              </a:rPr>
              <a:t>https://www.perplexity.ai</a:t>
            </a:r>
            <a:r>
              <a:rPr lang="en"/>
              <a:t> – </a:t>
            </a:r>
            <a:r>
              <a:rPr lang="en"/>
              <a:t>search</a:t>
            </a:r>
            <a:r>
              <a:rPr lang="en"/>
              <a:t> + LLM summary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a:t>
            </a:r>
            <a:endParaRPr/>
          </a:p>
        </p:txBody>
      </p:sp>
      <p:sp>
        <p:nvSpPr>
          <p:cNvPr id="92" name="Google Shape;92;p17"/>
          <p:cNvSpPr txBox="1"/>
          <p:nvPr/>
        </p:nvSpPr>
        <p:spPr>
          <a:xfrm>
            <a:off x="3668850" y="3987050"/>
            <a:ext cx="182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OR this one …</a:t>
            </a:r>
            <a:endParaRPr sz="1800">
              <a:solidFill>
                <a:schemeClr val="lt2"/>
              </a:solidFill>
              <a:latin typeface="Roboto"/>
              <a:ea typeface="Roboto"/>
              <a:cs typeface="Roboto"/>
              <a:sym typeface="Roboto"/>
            </a:endParaRPr>
          </a:p>
        </p:txBody>
      </p:sp>
      <p:pic>
        <p:nvPicPr>
          <p:cNvPr id="93" name="Google Shape;93;p17"/>
          <p:cNvPicPr preferRelativeResize="0"/>
          <p:nvPr/>
        </p:nvPicPr>
        <p:blipFill>
          <a:blip r:embed="rId3">
            <a:alphaModFix/>
          </a:blip>
          <a:stretch>
            <a:fillRect/>
          </a:stretch>
        </p:blipFill>
        <p:spPr>
          <a:xfrm>
            <a:off x="2476475" y="1054200"/>
            <a:ext cx="4191035" cy="2848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a:t>
            </a:r>
            <a:endParaRPr/>
          </a:p>
        </p:txBody>
      </p:sp>
      <p:sp>
        <p:nvSpPr>
          <p:cNvPr id="99" name="Google Shape;99;p18"/>
          <p:cNvSpPr txBox="1"/>
          <p:nvPr/>
        </p:nvSpPr>
        <p:spPr>
          <a:xfrm>
            <a:off x="3529325" y="4427375"/>
            <a:ext cx="218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latin typeface="Roboto"/>
                <a:ea typeface="Roboto"/>
                <a:cs typeface="Roboto"/>
                <a:sym typeface="Roboto"/>
              </a:rPr>
              <a:t>OR even this one …</a:t>
            </a:r>
            <a:endParaRPr sz="1800">
              <a:solidFill>
                <a:schemeClr val="lt2"/>
              </a:solidFill>
              <a:latin typeface="Roboto"/>
              <a:ea typeface="Roboto"/>
              <a:cs typeface="Roboto"/>
              <a:sym typeface="Roboto"/>
            </a:endParaRPr>
          </a:p>
        </p:txBody>
      </p:sp>
      <p:pic>
        <p:nvPicPr>
          <p:cNvPr descr="You can watch an early full review on my channel! This is the auto-converting, app/voice controlled Megatron from Robosen and Hasbro, available for pre-order now. Huge thanks to Robosen for sending it to me early! #Transformers #Megatron #Decepticons" id="100" name="Google Shape;100;p18" title="SELF TRANSFORMING MEGATRON!!!">
            <a:hlinkClick r:id="rId3"/>
          </p:cNvPr>
          <p:cNvPicPr preferRelativeResize="0"/>
          <p:nvPr/>
        </p:nvPicPr>
        <p:blipFill>
          <a:blip r:embed="rId4">
            <a:alphaModFix/>
          </a:blip>
          <a:stretch>
            <a:fillRect/>
          </a:stretch>
        </p:blipFill>
        <p:spPr>
          <a:xfrm>
            <a:off x="1644145" y="1040350"/>
            <a:ext cx="5952555" cy="334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a:t>
            </a:r>
            <a:endParaRPr/>
          </a:p>
        </p:txBody>
      </p:sp>
      <p:pic>
        <p:nvPicPr>
          <p:cNvPr id="106" name="Google Shape;106;p19"/>
          <p:cNvPicPr preferRelativeResize="0"/>
          <p:nvPr/>
        </p:nvPicPr>
        <p:blipFill>
          <a:blip r:embed="rId3">
            <a:alphaModFix/>
          </a:blip>
          <a:stretch>
            <a:fillRect/>
          </a:stretch>
        </p:blipFill>
        <p:spPr>
          <a:xfrm>
            <a:off x="959275" y="1020300"/>
            <a:ext cx="7247344" cy="4014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a:t>
            </a:r>
            <a:endParaRPr/>
          </a:p>
        </p:txBody>
      </p:sp>
      <p:pic>
        <p:nvPicPr>
          <p:cNvPr id="112" name="Google Shape;112;p20"/>
          <p:cNvPicPr preferRelativeResize="0"/>
          <p:nvPr/>
        </p:nvPicPr>
        <p:blipFill rotWithShape="1">
          <a:blip r:embed="rId3">
            <a:alphaModFix/>
          </a:blip>
          <a:srcRect b="0" l="58263" r="0" t="0"/>
          <a:stretch/>
        </p:blipFill>
        <p:spPr>
          <a:xfrm>
            <a:off x="3059787" y="1040300"/>
            <a:ext cx="3024426" cy="401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The Transformer Recipe</a:t>
            </a:r>
            <a:endParaRPr/>
          </a:p>
        </p:txBody>
      </p:sp>
      <p:sp>
        <p:nvSpPr>
          <p:cNvPr id="118" name="Google Shape;118;p21"/>
          <p:cNvSpPr txBox="1"/>
          <p:nvPr>
            <p:ph idx="1" type="body"/>
          </p:nvPr>
        </p:nvSpPr>
        <p:spPr>
          <a:xfrm>
            <a:off x="471900" y="1052400"/>
            <a:ext cx="8222100" cy="357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Chunk your data into tokens, where a token can be an arbitrary yet sensible data unit, e.g. words, subwords, patches, images, 1600x2 samples of audio, DNA pairs, bullets on a slide …</a:t>
            </a:r>
            <a:endParaRPr/>
          </a:p>
          <a:p>
            <a:pPr indent="-342900" lvl="0" marL="457200" rtl="0" algn="l">
              <a:spcBef>
                <a:spcPts val="0"/>
              </a:spcBef>
              <a:spcAft>
                <a:spcPts val="0"/>
              </a:spcAft>
              <a:buSzPts val="1800"/>
              <a:buAutoNum type="arabicPeriod"/>
            </a:pPr>
            <a:r>
              <a:rPr lang="en"/>
              <a:t>Build a sandwich made of:</a:t>
            </a:r>
            <a:endParaRPr/>
          </a:p>
          <a:p>
            <a:pPr indent="-317500" lvl="1" marL="914400" rtl="0" algn="l">
              <a:spcBef>
                <a:spcPts val="0"/>
              </a:spcBef>
              <a:spcAft>
                <a:spcPts val="0"/>
              </a:spcAft>
              <a:buSzPts val="1400"/>
              <a:buAutoNum type="alphaLcPeriod"/>
            </a:pPr>
            <a:r>
              <a:rPr b="1" lang="en"/>
              <a:t>Self attention layers</a:t>
            </a:r>
            <a:r>
              <a:rPr lang="en"/>
              <a:t> that are the key associative circuits in a transformer</a:t>
            </a:r>
            <a:endParaRPr/>
          </a:p>
          <a:p>
            <a:pPr indent="-317500" lvl="1" marL="914400" rtl="0" algn="l">
              <a:spcBef>
                <a:spcPts val="0"/>
              </a:spcBef>
              <a:spcAft>
                <a:spcPts val="0"/>
              </a:spcAft>
              <a:buSzPts val="1400"/>
              <a:buAutoNum type="alphaLcPeriod"/>
            </a:pPr>
            <a:r>
              <a:rPr b="1" lang="en"/>
              <a:t>Activation normalization layers</a:t>
            </a:r>
            <a:r>
              <a:rPr lang="en"/>
              <a:t> (e.g. Layer Norm) that keep gradients happy</a:t>
            </a:r>
            <a:endParaRPr/>
          </a:p>
          <a:p>
            <a:pPr indent="-317500" lvl="1" marL="914400" rtl="0" algn="l">
              <a:spcBef>
                <a:spcPts val="0"/>
              </a:spcBef>
              <a:spcAft>
                <a:spcPts val="0"/>
              </a:spcAft>
              <a:buSzPts val="1400"/>
              <a:buAutoNum type="alphaLcPeriod"/>
            </a:pPr>
            <a:r>
              <a:rPr b="1" lang="en"/>
              <a:t>Skip-connections</a:t>
            </a:r>
            <a:r>
              <a:rPr lang="en"/>
              <a:t> to maximize information propagation in fprop and bprop</a:t>
            </a:r>
            <a:endParaRPr/>
          </a:p>
          <a:p>
            <a:pPr indent="-317500" lvl="1" marL="914400" rtl="0" algn="l">
              <a:spcBef>
                <a:spcPts val="0"/>
              </a:spcBef>
              <a:spcAft>
                <a:spcPts val="0"/>
              </a:spcAft>
              <a:buSzPts val="1400"/>
              <a:buAutoNum type="alphaLcPeriod"/>
            </a:pPr>
            <a:r>
              <a:rPr b="1" lang="en"/>
              <a:t>Very wide fully connected layers</a:t>
            </a:r>
            <a:r>
              <a:rPr lang="en"/>
              <a:t> after the above to do the heavy computation needed to map the associations of the self-attention layers into meaningful features</a:t>
            </a:r>
            <a:endParaRPr/>
          </a:p>
          <a:p>
            <a:pPr indent="-342900" lvl="0" marL="457200" rtl="0" algn="l">
              <a:spcBef>
                <a:spcPts val="0"/>
              </a:spcBef>
              <a:spcAft>
                <a:spcPts val="0"/>
              </a:spcAft>
              <a:buSzPts val="1800"/>
              <a:buAutoNum type="arabicPeriod"/>
            </a:pPr>
            <a:r>
              <a:rPr lang="en"/>
              <a:t>Pass the tokenized data into your transformer to receive transformed tokens as outputs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71900" y="56650"/>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LLM 101: Positional Embeddings</a:t>
            </a:r>
            <a:endParaRPr/>
          </a:p>
        </p:txBody>
      </p:sp>
      <p:pic>
        <p:nvPicPr>
          <p:cNvPr id="124" name="Google Shape;124;p22"/>
          <p:cNvPicPr preferRelativeResize="0"/>
          <p:nvPr/>
        </p:nvPicPr>
        <p:blipFill>
          <a:blip r:embed="rId3">
            <a:alphaModFix/>
          </a:blip>
          <a:stretch>
            <a:fillRect/>
          </a:stretch>
        </p:blipFill>
        <p:spPr>
          <a:xfrm>
            <a:off x="4813249" y="1629975"/>
            <a:ext cx="4190774" cy="2173225"/>
          </a:xfrm>
          <a:prstGeom prst="rect">
            <a:avLst/>
          </a:prstGeom>
          <a:noFill/>
          <a:ln>
            <a:noFill/>
          </a:ln>
        </p:spPr>
      </p:pic>
      <p:sp>
        <p:nvSpPr>
          <p:cNvPr id="125" name="Google Shape;125;p22"/>
          <p:cNvSpPr txBox="1"/>
          <p:nvPr/>
        </p:nvSpPr>
        <p:spPr>
          <a:xfrm>
            <a:off x="5259088" y="3914475"/>
            <a:ext cx="3299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Reference: </a:t>
            </a:r>
            <a:r>
              <a:rPr lang="en" sz="800" u="sng">
                <a:solidFill>
                  <a:schemeClr val="hlink"/>
                </a:solidFill>
                <a:latin typeface="Roboto"/>
                <a:ea typeface="Roboto"/>
                <a:cs typeface="Roboto"/>
                <a:sym typeface="Roboto"/>
                <a:hlinkClick r:id="rId4"/>
              </a:rPr>
              <a:t>https://medium.com/@hassaanidrees7/understanding-the-role-of-positional-encoding-in-transformers-a9f72dc7f027</a:t>
            </a:r>
            <a:endParaRPr sz="800">
              <a:solidFill>
                <a:schemeClr val="lt2"/>
              </a:solidFill>
              <a:latin typeface="Roboto"/>
              <a:ea typeface="Roboto"/>
              <a:cs typeface="Roboto"/>
              <a:sym typeface="Roboto"/>
            </a:endParaRPr>
          </a:p>
        </p:txBody>
      </p:sp>
      <p:sp>
        <p:nvSpPr>
          <p:cNvPr id="126" name="Google Shape;126;p22"/>
          <p:cNvSpPr txBox="1"/>
          <p:nvPr/>
        </p:nvSpPr>
        <p:spPr>
          <a:xfrm>
            <a:off x="570950" y="1291925"/>
            <a:ext cx="3813000" cy="32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Roboto"/>
                <a:ea typeface="Roboto"/>
                <a:cs typeface="Roboto"/>
                <a:sym typeface="Roboto"/>
              </a:rPr>
              <a:t>A layer that encodes positional information to our input tokens/vectors. Many types exist, imagination is the limit really, but some of the most successful are:</a:t>
            </a:r>
            <a:endParaRPr sz="1500">
              <a:solidFill>
                <a:schemeClr val="lt2"/>
              </a:solidFill>
              <a:latin typeface="Roboto"/>
              <a:ea typeface="Roboto"/>
              <a:cs typeface="Roboto"/>
              <a:sym typeface="Roboto"/>
            </a:endParaRPr>
          </a:p>
          <a:p>
            <a:pPr indent="0" lvl="0" marL="0" rtl="0" algn="l">
              <a:spcBef>
                <a:spcPts val="0"/>
              </a:spcBef>
              <a:spcAft>
                <a:spcPts val="0"/>
              </a:spcAft>
              <a:buNone/>
            </a:pPr>
            <a:r>
              <a:t/>
            </a:r>
            <a:endParaRPr sz="1500">
              <a:solidFill>
                <a:schemeClr val="lt2"/>
              </a:solidFill>
              <a:latin typeface="Roboto"/>
              <a:ea typeface="Roboto"/>
              <a:cs typeface="Roboto"/>
              <a:sym typeface="Roboto"/>
            </a:endParaRPr>
          </a:p>
          <a:p>
            <a:pPr indent="-323850" lvl="0" marL="457200" rtl="0" algn="l">
              <a:spcBef>
                <a:spcPts val="0"/>
              </a:spcBef>
              <a:spcAft>
                <a:spcPts val="0"/>
              </a:spcAft>
              <a:buClr>
                <a:schemeClr val="lt2"/>
              </a:buClr>
              <a:buSzPts val="1500"/>
              <a:buFont typeface="Roboto"/>
              <a:buAutoNum type="arabicPeriod"/>
            </a:pPr>
            <a:r>
              <a:rPr lang="en" sz="1500">
                <a:solidFill>
                  <a:schemeClr val="lt2"/>
                </a:solidFill>
                <a:latin typeface="Roboto"/>
                <a:ea typeface="Roboto"/>
                <a:cs typeface="Roboto"/>
                <a:sym typeface="Roboto"/>
              </a:rPr>
              <a:t>Sinusoidal/Cosine embeddings</a:t>
            </a:r>
            <a:endParaRPr sz="1500">
              <a:solidFill>
                <a:schemeClr val="lt2"/>
              </a:solidFill>
              <a:latin typeface="Roboto"/>
              <a:ea typeface="Roboto"/>
              <a:cs typeface="Roboto"/>
              <a:sym typeface="Roboto"/>
            </a:endParaRPr>
          </a:p>
          <a:p>
            <a:pPr indent="-323850" lvl="0" marL="457200" rtl="0" algn="l">
              <a:spcBef>
                <a:spcPts val="0"/>
              </a:spcBef>
              <a:spcAft>
                <a:spcPts val="0"/>
              </a:spcAft>
              <a:buClr>
                <a:schemeClr val="lt2"/>
              </a:buClr>
              <a:buSzPts val="1500"/>
              <a:buFont typeface="Roboto"/>
              <a:buAutoNum type="arabicPeriod"/>
            </a:pPr>
            <a:r>
              <a:rPr lang="en" sz="1500">
                <a:solidFill>
                  <a:schemeClr val="lt2"/>
                </a:solidFill>
                <a:latin typeface="Roboto"/>
                <a:ea typeface="Roboto"/>
                <a:cs typeface="Roboto"/>
                <a:sym typeface="Roboto"/>
              </a:rPr>
              <a:t>Learnable weights as embeddings</a:t>
            </a:r>
            <a:endParaRPr sz="1500">
              <a:solidFill>
                <a:schemeClr val="lt2"/>
              </a:solidFill>
              <a:latin typeface="Roboto"/>
              <a:ea typeface="Roboto"/>
              <a:cs typeface="Roboto"/>
              <a:sym typeface="Roboto"/>
            </a:endParaRPr>
          </a:p>
          <a:p>
            <a:pPr indent="-323850" lvl="0" marL="457200" rtl="0" algn="l">
              <a:spcBef>
                <a:spcPts val="0"/>
              </a:spcBef>
              <a:spcAft>
                <a:spcPts val="0"/>
              </a:spcAft>
              <a:buClr>
                <a:schemeClr val="lt2"/>
              </a:buClr>
              <a:buSzPts val="1500"/>
              <a:buFont typeface="Roboto"/>
              <a:buAutoNum type="arabicPeriod"/>
            </a:pPr>
            <a:r>
              <a:rPr lang="en" sz="1500">
                <a:solidFill>
                  <a:schemeClr val="lt2"/>
                </a:solidFill>
                <a:latin typeface="Roboto"/>
                <a:ea typeface="Roboto"/>
                <a:cs typeface="Roboto"/>
                <a:sym typeface="Roboto"/>
              </a:rPr>
              <a:t>Rotary embeddings using distance and angle from some centroid as means of relating one token to another</a:t>
            </a:r>
            <a:endParaRPr sz="1500">
              <a:solidFill>
                <a:schemeClr val="lt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